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2.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omments/comment3.xml" ContentType="application/vnd.openxmlformats-officedocument.presentationml.comment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2"/>
  </p:notesMasterIdLst>
  <p:sldIdLst>
    <p:sldId id="256" r:id="rId2"/>
    <p:sldId id="257" r:id="rId3"/>
    <p:sldId id="259" r:id="rId4"/>
    <p:sldId id="294" r:id="rId5"/>
    <p:sldId id="295" r:id="rId6"/>
    <p:sldId id="296" r:id="rId7"/>
    <p:sldId id="297" r:id="rId8"/>
    <p:sldId id="298" r:id="rId9"/>
    <p:sldId id="299" r:id="rId10"/>
    <p:sldId id="300" r:id="rId11"/>
    <p:sldId id="301" r:id="rId12"/>
    <p:sldId id="293" r:id="rId13"/>
    <p:sldId id="290" r:id="rId14"/>
    <p:sldId id="346" r:id="rId15"/>
    <p:sldId id="303" r:id="rId16"/>
    <p:sldId id="304" r:id="rId17"/>
    <p:sldId id="305" r:id="rId18"/>
    <p:sldId id="306" r:id="rId19"/>
    <p:sldId id="307" r:id="rId20"/>
    <p:sldId id="308" r:id="rId21"/>
    <p:sldId id="309" r:id="rId22"/>
    <p:sldId id="310" r:id="rId23"/>
    <p:sldId id="311" r:id="rId24"/>
    <p:sldId id="312" r:id="rId25"/>
    <p:sldId id="313" r:id="rId26"/>
    <p:sldId id="315" r:id="rId27"/>
    <p:sldId id="316" r:id="rId28"/>
    <p:sldId id="345" r:id="rId29"/>
    <p:sldId id="317" r:id="rId30"/>
    <p:sldId id="318" r:id="rId31"/>
    <p:sldId id="324" r:id="rId32"/>
    <p:sldId id="325" r:id="rId33"/>
    <p:sldId id="326" r:id="rId34"/>
    <p:sldId id="327" r:id="rId35"/>
    <p:sldId id="291" r:id="rId36"/>
    <p:sldId id="347" r:id="rId37"/>
    <p:sldId id="320" r:id="rId38"/>
    <p:sldId id="321" r:id="rId39"/>
    <p:sldId id="322" r:id="rId40"/>
    <p:sldId id="328" r:id="rId41"/>
    <p:sldId id="336" r:id="rId42"/>
    <p:sldId id="337" r:id="rId43"/>
    <p:sldId id="338" r:id="rId44"/>
    <p:sldId id="329" r:id="rId45"/>
    <p:sldId id="330" r:id="rId46"/>
    <p:sldId id="331" r:id="rId47"/>
    <p:sldId id="332" r:id="rId48"/>
    <p:sldId id="333" r:id="rId49"/>
    <p:sldId id="334" r:id="rId50"/>
    <p:sldId id="335" r:id="rId51"/>
    <p:sldId id="344" r:id="rId52"/>
    <p:sldId id="288" r:id="rId53"/>
    <p:sldId id="339" r:id="rId54"/>
    <p:sldId id="341" r:id="rId55"/>
    <p:sldId id="342" r:id="rId56"/>
    <p:sldId id="262" r:id="rId57"/>
    <p:sldId id="263" r:id="rId58"/>
    <p:sldId id="267" r:id="rId59"/>
    <p:sldId id="270" r:id="rId60"/>
    <p:sldId id="276" r:id="rId61"/>
    <p:sldId id="278" r:id="rId62"/>
    <p:sldId id="279" r:id="rId63"/>
    <p:sldId id="348" r:id="rId64"/>
    <p:sldId id="281" r:id="rId65"/>
    <p:sldId id="282" r:id="rId66"/>
    <p:sldId id="343" r:id="rId67"/>
    <p:sldId id="340" r:id="rId68"/>
    <p:sldId id="289" r:id="rId69"/>
    <p:sldId id="258" r:id="rId70"/>
    <p:sldId id="277" r:id="rId71"/>
  </p:sldIdLst>
  <p:sldSz cx="12192000" cy="6858000"/>
  <p:notesSz cx="6889750" cy="1002188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ELLE MAS" initials="NM" lastIdx="2" clrIdx="1"/>
  <p:cmAuthor id="2" name="Denis BRUNO" initials="DB" lastIdx="1" clrIdx="2">
    <p:extLst>
      <p:ext uri="{19B8F6BF-5375-455C-9EA6-DF929625EA0E}">
        <p15:presenceInfo xmlns:p15="http://schemas.microsoft.com/office/powerpoint/2012/main" userId="8b5e32b70294b47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3C4775-846E-48E4-AF20-CF53A5A04D7A}" v="9" dt="2024-06-09T07:42:30.8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8695" autoAdjust="0"/>
  </p:normalViewPr>
  <p:slideViewPr>
    <p:cSldViewPr snapToGrid="0">
      <p:cViewPr varScale="1">
        <p:scale>
          <a:sx n="55" d="100"/>
          <a:sy n="55" d="100"/>
        </p:scale>
        <p:origin x="522"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43" d="100"/>
          <a:sy n="43" d="100"/>
        </p:scale>
        <p:origin x="2106"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 FE" userId="3e9167b0eff0ea38" providerId="LiveId" clId="{853C4775-846E-48E4-AF20-CF53A5A04D7A}"/>
    <pc:docChg chg="undo custSel addSld delSld modSld sldOrd">
      <pc:chgData name="F FE" userId="3e9167b0eff0ea38" providerId="LiveId" clId="{853C4775-846E-48E4-AF20-CF53A5A04D7A}" dt="2024-06-09T07:49:42.728" v="222" actId="1076"/>
      <pc:docMkLst>
        <pc:docMk/>
      </pc:docMkLst>
      <pc:sldChg chg="addSp delSp modSp mod">
        <pc:chgData name="F FE" userId="3e9167b0eff0ea38" providerId="LiveId" clId="{853C4775-846E-48E4-AF20-CF53A5A04D7A}" dt="2024-06-09T07:16:28.412" v="14" actId="478"/>
        <pc:sldMkLst>
          <pc:docMk/>
          <pc:sldMk cId="1007597523" sldId="259"/>
        </pc:sldMkLst>
        <pc:spChg chg="add mod">
          <ac:chgData name="F FE" userId="3e9167b0eff0ea38" providerId="LiveId" clId="{853C4775-846E-48E4-AF20-CF53A5A04D7A}" dt="2024-06-09T07:13:01.265" v="0" actId="21"/>
          <ac:spMkLst>
            <pc:docMk/>
            <pc:sldMk cId="1007597523" sldId="259"/>
            <ac:spMk id="11" creationId="{6F3EBC76-CF4F-B235-C3D1-A090F6BD3F56}"/>
          </ac:spMkLst>
        </pc:spChg>
        <pc:picChg chg="del">
          <ac:chgData name="F FE" userId="3e9167b0eff0ea38" providerId="LiveId" clId="{853C4775-846E-48E4-AF20-CF53A5A04D7A}" dt="2024-06-09T07:13:01.265" v="0" actId="21"/>
          <ac:picMkLst>
            <pc:docMk/>
            <pc:sldMk cId="1007597523" sldId="259"/>
            <ac:picMk id="3" creationId="{3E34FAAA-4C79-B159-72E9-21DF1762A7E2}"/>
          </ac:picMkLst>
        </pc:picChg>
        <pc:cxnChg chg="del">
          <ac:chgData name="F FE" userId="3e9167b0eff0ea38" providerId="LiveId" clId="{853C4775-846E-48E4-AF20-CF53A5A04D7A}" dt="2024-06-09T07:15:45.890" v="8" actId="21"/>
          <ac:cxnSpMkLst>
            <pc:docMk/>
            <pc:sldMk cId="1007597523" sldId="259"/>
            <ac:cxnSpMk id="6" creationId="{BD8982B3-8E4D-4EE7-CE29-3595187BF001}"/>
          </ac:cxnSpMkLst>
        </pc:cxnChg>
        <pc:cxnChg chg="del">
          <ac:chgData name="F FE" userId="3e9167b0eff0ea38" providerId="LiveId" clId="{853C4775-846E-48E4-AF20-CF53A5A04D7A}" dt="2024-06-09T07:16:28.412" v="14" actId="478"/>
          <ac:cxnSpMkLst>
            <pc:docMk/>
            <pc:sldMk cId="1007597523" sldId="259"/>
            <ac:cxnSpMk id="7" creationId="{A9A4EC47-2876-FB23-1357-82952BDD98DC}"/>
          </ac:cxnSpMkLst>
        </pc:cxnChg>
      </pc:sldChg>
      <pc:sldChg chg="addSp delSp modSp mod chgLayout">
        <pc:chgData name="F FE" userId="3e9167b0eff0ea38" providerId="LiveId" clId="{853C4775-846E-48E4-AF20-CF53A5A04D7A}" dt="2024-06-09T07:16:15.237" v="13" actId="14100"/>
        <pc:sldMkLst>
          <pc:docMk/>
          <pc:sldMk cId="2673634946" sldId="272"/>
        </pc:sldMkLst>
        <pc:spChg chg="mod ord">
          <ac:chgData name="F FE" userId="3e9167b0eff0ea38" providerId="LiveId" clId="{853C4775-846E-48E4-AF20-CF53A5A04D7A}" dt="2024-06-09T07:15:10.565" v="4" actId="207"/>
          <ac:spMkLst>
            <pc:docMk/>
            <pc:sldMk cId="2673634946" sldId="272"/>
            <ac:spMk id="2" creationId="{00000000-0000-0000-0000-000000000000}"/>
          </ac:spMkLst>
        </pc:spChg>
        <pc:spChg chg="del mod">
          <ac:chgData name="F FE" userId="3e9167b0eff0ea38" providerId="LiveId" clId="{853C4775-846E-48E4-AF20-CF53A5A04D7A}" dt="2024-06-09T07:14:35.631" v="3" actId="6264"/>
          <ac:spMkLst>
            <pc:docMk/>
            <pc:sldMk cId="2673634946" sldId="272"/>
            <ac:spMk id="6" creationId="{95323A2B-E487-FA97-E512-6B3CB897B104}"/>
          </ac:spMkLst>
        </pc:spChg>
        <pc:spChg chg="add del mod">
          <ac:chgData name="F FE" userId="3e9167b0eff0ea38" providerId="LiveId" clId="{853C4775-846E-48E4-AF20-CF53A5A04D7A}" dt="2024-06-09T07:14:35.631" v="3" actId="6264"/>
          <ac:spMkLst>
            <pc:docMk/>
            <pc:sldMk cId="2673634946" sldId="272"/>
            <ac:spMk id="7" creationId="{F44A9D23-CF68-8369-F648-B2A5A0BA07C1}"/>
          </ac:spMkLst>
        </pc:spChg>
        <pc:spChg chg="add del mod">
          <ac:chgData name="F FE" userId="3e9167b0eff0ea38" providerId="LiveId" clId="{853C4775-846E-48E4-AF20-CF53A5A04D7A}" dt="2024-06-09T07:15:27.881" v="5"/>
          <ac:spMkLst>
            <pc:docMk/>
            <pc:sldMk cId="2673634946" sldId="272"/>
            <ac:spMk id="8" creationId="{468E5EB9-1E7B-B331-3BE0-93D28E0C8ADD}"/>
          </ac:spMkLst>
        </pc:spChg>
        <pc:picChg chg="add mod">
          <ac:chgData name="F FE" userId="3e9167b0eff0ea38" providerId="LiveId" clId="{853C4775-846E-48E4-AF20-CF53A5A04D7A}" dt="2024-06-09T07:15:32.988" v="7" actId="1076"/>
          <ac:picMkLst>
            <pc:docMk/>
            <pc:sldMk cId="2673634946" sldId="272"/>
            <ac:picMk id="9" creationId="{9E0A1E1D-CF3F-4F19-7E4B-4CE42F6D36CD}"/>
          </ac:picMkLst>
        </pc:picChg>
        <pc:cxnChg chg="add mod">
          <ac:chgData name="F FE" userId="3e9167b0eff0ea38" providerId="LiveId" clId="{853C4775-846E-48E4-AF20-CF53A5A04D7A}" dt="2024-06-09T07:16:00.448" v="10" actId="1076"/>
          <ac:cxnSpMkLst>
            <pc:docMk/>
            <pc:sldMk cId="2673634946" sldId="272"/>
            <ac:cxnSpMk id="10" creationId="{BD8982B3-8E4D-4EE7-CE29-3595187BF001}"/>
          </ac:cxnSpMkLst>
        </pc:cxnChg>
        <pc:cxnChg chg="add mod">
          <ac:chgData name="F FE" userId="3e9167b0eff0ea38" providerId="LiveId" clId="{853C4775-846E-48E4-AF20-CF53A5A04D7A}" dt="2024-06-09T07:16:15.237" v="13" actId="14100"/>
          <ac:cxnSpMkLst>
            <pc:docMk/>
            <pc:sldMk cId="2673634946" sldId="272"/>
            <ac:cxnSpMk id="11" creationId="{C4CA26F3-221A-3845-A4B1-6B3B37919FBA}"/>
          </ac:cxnSpMkLst>
        </pc:cxnChg>
      </pc:sldChg>
      <pc:sldChg chg="addSp delSp modSp mod ord modClrScheme chgLayout">
        <pc:chgData name="F FE" userId="3e9167b0eff0ea38" providerId="LiveId" clId="{853C4775-846E-48E4-AF20-CF53A5A04D7A}" dt="2024-06-09T07:48:45.481" v="217" actId="313"/>
        <pc:sldMkLst>
          <pc:docMk/>
          <pc:sldMk cId="4198993899" sldId="274"/>
        </pc:sldMkLst>
        <pc:spChg chg="mod ord">
          <ac:chgData name="F FE" userId="3e9167b0eff0ea38" providerId="LiveId" clId="{853C4775-846E-48E4-AF20-CF53A5A04D7A}" dt="2024-06-09T07:48:45.481" v="217" actId="313"/>
          <ac:spMkLst>
            <pc:docMk/>
            <pc:sldMk cId="4198993899" sldId="274"/>
            <ac:spMk id="2" creationId="{00000000-0000-0000-0000-000000000000}"/>
          </ac:spMkLst>
        </pc:spChg>
        <pc:spChg chg="add del mod ord">
          <ac:chgData name="F FE" userId="3e9167b0eff0ea38" providerId="LiveId" clId="{853C4775-846E-48E4-AF20-CF53A5A04D7A}" dt="2024-06-09T07:34:05.398" v="128" actId="700"/>
          <ac:spMkLst>
            <pc:docMk/>
            <pc:sldMk cId="4198993899" sldId="274"/>
            <ac:spMk id="3" creationId="{018DA5BB-32E8-9978-DBE1-64553C937116}"/>
          </ac:spMkLst>
        </pc:spChg>
        <pc:spChg chg="del mod ord">
          <ac:chgData name="F FE" userId="3e9167b0eff0ea38" providerId="LiveId" clId="{853C4775-846E-48E4-AF20-CF53A5A04D7A}" dt="2024-06-09T07:33:47.565" v="127" actId="700"/>
          <ac:spMkLst>
            <pc:docMk/>
            <pc:sldMk cId="4198993899" sldId="274"/>
            <ac:spMk id="4" creationId="{00000000-0000-0000-0000-000000000000}"/>
          </ac:spMkLst>
        </pc:spChg>
        <pc:picChg chg="add del mod">
          <ac:chgData name="F FE" userId="3e9167b0eff0ea38" providerId="LiveId" clId="{853C4775-846E-48E4-AF20-CF53A5A04D7A}" dt="2024-06-09T07:40:30.914" v="165" actId="478"/>
          <ac:picMkLst>
            <pc:docMk/>
            <pc:sldMk cId="4198993899" sldId="274"/>
            <ac:picMk id="5" creationId="{F315A586-0622-75D5-C8EE-925EE237B3F0}"/>
          </ac:picMkLst>
        </pc:picChg>
        <pc:picChg chg="add mod">
          <ac:chgData name="F FE" userId="3e9167b0eff0ea38" providerId="LiveId" clId="{853C4775-846E-48E4-AF20-CF53A5A04D7A}" dt="2024-06-09T07:40:59.862" v="167" actId="1076"/>
          <ac:picMkLst>
            <pc:docMk/>
            <pc:sldMk cId="4198993899" sldId="274"/>
            <ac:picMk id="6" creationId="{28E64C3A-0211-4EEB-375B-C159F1A135A6}"/>
          </ac:picMkLst>
        </pc:picChg>
        <pc:cxnChg chg="add mod">
          <ac:chgData name="F FE" userId="3e9167b0eff0ea38" providerId="LiveId" clId="{853C4775-846E-48E4-AF20-CF53A5A04D7A}" dt="2024-06-09T07:41:21.231" v="170" actId="1582"/>
          <ac:cxnSpMkLst>
            <pc:docMk/>
            <pc:sldMk cId="4198993899" sldId="274"/>
            <ac:cxnSpMk id="8" creationId="{6DCEE761-293A-6C66-0967-D8E5C270EEEC}"/>
          </ac:cxnSpMkLst>
        </pc:cxnChg>
      </pc:sldChg>
      <pc:sldChg chg="addSp delSp modSp mod modClrScheme chgLayout">
        <pc:chgData name="F FE" userId="3e9167b0eff0ea38" providerId="LiveId" clId="{853C4775-846E-48E4-AF20-CF53A5A04D7A}" dt="2024-06-09T07:27:37.630" v="43" actId="1582"/>
        <pc:sldMkLst>
          <pc:docMk/>
          <pc:sldMk cId="3390464657" sldId="283"/>
        </pc:sldMkLst>
        <pc:spChg chg="mod ord">
          <ac:chgData name="F FE" userId="3e9167b0eff0ea38" providerId="LiveId" clId="{853C4775-846E-48E4-AF20-CF53A5A04D7A}" dt="2024-06-09T07:26:30.631" v="39" actId="255"/>
          <ac:spMkLst>
            <pc:docMk/>
            <pc:sldMk cId="3390464657" sldId="283"/>
            <ac:spMk id="2" creationId="{F3E8D1C8-B89A-DBDC-E5B1-EB471701B2D7}"/>
          </ac:spMkLst>
        </pc:spChg>
        <pc:spChg chg="add del mod">
          <ac:chgData name="F FE" userId="3e9167b0eff0ea38" providerId="LiveId" clId="{853C4775-846E-48E4-AF20-CF53A5A04D7A}" dt="2024-06-09T07:17:32.815" v="19" actId="700"/>
          <ac:spMkLst>
            <pc:docMk/>
            <pc:sldMk cId="3390464657" sldId="283"/>
            <ac:spMk id="3" creationId="{5789DF0B-9A42-79D2-B44B-D95D6B109086}"/>
          </ac:spMkLst>
        </pc:spChg>
        <pc:spChg chg="add del mod">
          <ac:chgData name="F FE" userId="3e9167b0eff0ea38" providerId="LiveId" clId="{853C4775-846E-48E4-AF20-CF53A5A04D7A}" dt="2024-06-09T07:25:31.630" v="31" actId="700"/>
          <ac:spMkLst>
            <pc:docMk/>
            <pc:sldMk cId="3390464657" sldId="283"/>
            <ac:spMk id="5" creationId="{EB95B518-C507-8B77-A2E4-BA47CBD79133}"/>
          </ac:spMkLst>
        </pc:spChg>
        <pc:spChg chg="add del mod">
          <ac:chgData name="F FE" userId="3e9167b0eff0ea38" providerId="LiveId" clId="{853C4775-846E-48E4-AF20-CF53A5A04D7A}" dt="2024-06-09T07:26:21.015" v="38" actId="26606"/>
          <ac:spMkLst>
            <pc:docMk/>
            <pc:sldMk cId="3390464657" sldId="283"/>
            <ac:spMk id="9" creationId="{41BDD691-4E11-0894-FCC3-2717BF4C59C1}"/>
          </ac:spMkLst>
        </pc:spChg>
        <pc:spChg chg="add del mod">
          <ac:chgData name="F FE" userId="3e9167b0eff0ea38" providerId="LiveId" clId="{853C4775-846E-48E4-AF20-CF53A5A04D7A}" dt="2024-06-09T07:26:21.015" v="38" actId="26606"/>
          <ac:spMkLst>
            <pc:docMk/>
            <pc:sldMk cId="3390464657" sldId="283"/>
            <ac:spMk id="11" creationId="{692FF654-0003-0218-A71C-4951633D8EB0}"/>
          </ac:spMkLst>
        </pc:spChg>
        <pc:picChg chg="add mod">
          <ac:chgData name="F FE" userId="3e9167b0eff0ea38" providerId="LiveId" clId="{853C4775-846E-48E4-AF20-CF53A5A04D7A}" dt="2024-06-09T07:26:36.368" v="40" actId="1076"/>
          <ac:picMkLst>
            <pc:docMk/>
            <pc:sldMk cId="3390464657" sldId="283"/>
            <ac:picMk id="4" creationId="{3A98E74B-7489-E295-1ADB-5022ED8101DF}"/>
          </ac:picMkLst>
        </pc:picChg>
        <pc:cxnChg chg="add mod">
          <ac:chgData name="F FE" userId="3e9167b0eff0ea38" providerId="LiveId" clId="{853C4775-846E-48E4-AF20-CF53A5A04D7A}" dt="2024-06-09T07:27:37.630" v="43" actId="1582"/>
          <ac:cxnSpMkLst>
            <pc:docMk/>
            <pc:sldMk cId="3390464657" sldId="283"/>
            <ac:cxnSpMk id="10" creationId="{0552B0FB-F7C7-78A7-B797-9296D53CD16A}"/>
          </ac:cxnSpMkLst>
        </pc:cxnChg>
      </pc:sldChg>
      <pc:sldChg chg="addSp delSp modSp new mod">
        <pc:chgData name="F FE" userId="3e9167b0eff0ea38" providerId="LiveId" clId="{853C4775-846E-48E4-AF20-CF53A5A04D7A}" dt="2024-06-09T07:31:31.015" v="49" actId="1076"/>
        <pc:sldMkLst>
          <pc:docMk/>
          <pc:sldMk cId="976012969" sldId="284"/>
        </pc:sldMkLst>
        <pc:picChg chg="add del mod">
          <ac:chgData name="F FE" userId="3e9167b0eff0ea38" providerId="LiveId" clId="{853C4775-846E-48E4-AF20-CF53A5A04D7A}" dt="2024-06-09T07:31:22.796" v="47" actId="478"/>
          <ac:picMkLst>
            <pc:docMk/>
            <pc:sldMk cId="976012969" sldId="284"/>
            <ac:picMk id="2" creationId="{095D2D62-2019-CBD6-30F4-85C09FD8A32E}"/>
          </ac:picMkLst>
        </pc:picChg>
        <pc:picChg chg="add mod">
          <ac:chgData name="F FE" userId="3e9167b0eff0ea38" providerId="LiveId" clId="{853C4775-846E-48E4-AF20-CF53A5A04D7A}" dt="2024-06-09T07:31:31.015" v="49" actId="1076"/>
          <ac:picMkLst>
            <pc:docMk/>
            <pc:sldMk cId="976012969" sldId="284"/>
            <ac:picMk id="3" creationId="{19B3C232-047D-A5B0-1844-BB785AB0EEB5}"/>
          </ac:picMkLst>
        </pc:picChg>
      </pc:sldChg>
      <pc:sldChg chg="addSp delSp modSp new del mod modClrScheme chgLayout">
        <pc:chgData name="F FE" userId="3e9167b0eff0ea38" providerId="LiveId" clId="{853C4775-846E-48E4-AF20-CF53A5A04D7A}" dt="2024-06-09T07:49:18.281" v="218" actId="2696"/>
        <pc:sldMkLst>
          <pc:docMk/>
          <pc:sldMk cId="16747416" sldId="285"/>
        </pc:sldMkLst>
        <pc:spChg chg="del">
          <ac:chgData name="F FE" userId="3e9167b0eff0ea38" providerId="LiveId" clId="{853C4775-846E-48E4-AF20-CF53A5A04D7A}" dt="2024-06-09T07:42:24.131" v="172" actId="700"/>
          <ac:spMkLst>
            <pc:docMk/>
            <pc:sldMk cId="16747416" sldId="285"/>
            <ac:spMk id="2" creationId="{0830B927-E22D-92BB-22FE-E84D0A2099B8}"/>
          </ac:spMkLst>
        </pc:spChg>
        <pc:picChg chg="add mod">
          <ac:chgData name="F FE" userId="3e9167b0eff0ea38" providerId="LiveId" clId="{853C4775-846E-48E4-AF20-CF53A5A04D7A}" dt="2024-06-09T07:43:04.781" v="178" actId="1076"/>
          <ac:picMkLst>
            <pc:docMk/>
            <pc:sldMk cId="16747416" sldId="285"/>
            <ac:picMk id="3" creationId="{9512C6CE-11CD-C4A2-3894-9F10B25A33F0}"/>
          </ac:picMkLst>
        </pc:picChg>
      </pc:sldChg>
      <pc:sldChg chg="addSp modSp new mod">
        <pc:chgData name="F FE" userId="3e9167b0eff0ea38" providerId="LiveId" clId="{853C4775-846E-48E4-AF20-CF53A5A04D7A}" dt="2024-06-09T07:49:42.728" v="222" actId="1076"/>
        <pc:sldMkLst>
          <pc:docMk/>
          <pc:sldMk cId="1095106131" sldId="286"/>
        </pc:sldMkLst>
        <pc:picChg chg="add mod modCrop">
          <ac:chgData name="F FE" userId="3e9167b0eff0ea38" providerId="LiveId" clId="{853C4775-846E-48E4-AF20-CF53A5A04D7A}" dt="2024-06-09T07:49:42.728" v="222" actId="1076"/>
          <ac:picMkLst>
            <pc:docMk/>
            <pc:sldMk cId="1095106131" sldId="286"/>
            <ac:picMk id="3" creationId="{253FD9AC-ED07-965C-9577-C470C68C9F92}"/>
          </ac:picMkLst>
        </pc:picChg>
        <pc:cxnChg chg="add mod">
          <ac:chgData name="F FE" userId="3e9167b0eff0ea38" providerId="LiveId" clId="{853C4775-846E-48E4-AF20-CF53A5A04D7A}" dt="2024-06-09T07:49:29.298" v="221" actId="14100"/>
          <ac:cxnSpMkLst>
            <pc:docMk/>
            <pc:sldMk cId="1095106131" sldId="286"/>
            <ac:cxnSpMk id="5" creationId="{03B14DF0-8B91-2790-1153-0FF7AF128F2F}"/>
          </ac:cxnSpMkLst>
        </pc:cxnChg>
      </pc:sldChg>
      <pc:sldChg chg="addSp modSp new mod">
        <pc:chgData name="F FE" userId="3e9167b0eff0ea38" providerId="LiveId" clId="{853C4775-846E-48E4-AF20-CF53A5A04D7A}" dt="2024-06-09T07:47:43.997" v="189" actId="1076"/>
        <pc:sldMkLst>
          <pc:docMk/>
          <pc:sldMk cId="3887061085" sldId="287"/>
        </pc:sldMkLst>
        <pc:picChg chg="add mod modCrop">
          <ac:chgData name="F FE" userId="3e9167b0eff0ea38" providerId="LiveId" clId="{853C4775-846E-48E4-AF20-CF53A5A04D7A}" dt="2024-06-09T07:47:43.997" v="189" actId="1076"/>
          <ac:picMkLst>
            <pc:docMk/>
            <pc:sldMk cId="3887061085" sldId="287"/>
            <ac:picMk id="3" creationId="{03BA1399-59CB-DFEE-B17B-5DB268B77834}"/>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4-07-05T11:07:35" idx="1">
    <p:pos x="0" y="0"/>
    <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24-09-23T20:05:47.964" idx="1">
    <p:pos x="10" y="10"/>
    <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4-05-27T17:22:36.358" idx="2">
    <p:pos x="10" y="10"/>
    <p:text>Ile de Simi</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86234" cy="502954"/>
          </a:xfrm>
          <a:prstGeom prst="rect">
            <a:avLst/>
          </a:prstGeom>
        </p:spPr>
        <p:txBody>
          <a:bodyPr vert="horz" lIns="84719" tIns="42360" rIns="84719" bIns="42360" rtlCol="0"/>
          <a:lstStyle>
            <a:lvl1pPr algn="l">
              <a:defRPr sz="1100"/>
            </a:lvl1pPr>
          </a:lstStyle>
          <a:p>
            <a:endParaRPr lang="fr-FR"/>
          </a:p>
        </p:txBody>
      </p:sp>
      <p:sp>
        <p:nvSpPr>
          <p:cNvPr id="3" name="Espace réservé de la date 2"/>
          <p:cNvSpPr>
            <a:spLocks noGrp="1"/>
          </p:cNvSpPr>
          <p:nvPr>
            <p:ph type="dt" idx="1"/>
          </p:nvPr>
        </p:nvSpPr>
        <p:spPr>
          <a:xfrm>
            <a:off x="3902070" y="1"/>
            <a:ext cx="2986234" cy="502954"/>
          </a:xfrm>
          <a:prstGeom prst="rect">
            <a:avLst/>
          </a:prstGeom>
        </p:spPr>
        <p:txBody>
          <a:bodyPr vert="horz" lIns="84719" tIns="42360" rIns="84719" bIns="42360" rtlCol="0"/>
          <a:lstStyle>
            <a:lvl1pPr algn="r">
              <a:defRPr sz="1100"/>
            </a:lvl1pPr>
          </a:lstStyle>
          <a:p>
            <a:fld id="{F1222553-638E-4D1D-B221-39D5DEF0A836}" type="datetimeFigureOut">
              <a:rPr lang="fr-FR" smtClean="0"/>
              <a:t>11/10/2024</a:t>
            </a:fld>
            <a:endParaRPr lang="fr-FR"/>
          </a:p>
        </p:txBody>
      </p:sp>
      <p:sp>
        <p:nvSpPr>
          <p:cNvPr id="4" name="Espace réservé de l'image des diapositives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84719" tIns="42360" rIns="84719" bIns="42360" rtlCol="0" anchor="ctr"/>
          <a:lstStyle/>
          <a:p>
            <a:endParaRPr lang="fr-FR"/>
          </a:p>
        </p:txBody>
      </p:sp>
      <p:sp>
        <p:nvSpPr>
          <p:cNvPr id="5" name="Espace réservé des notes 4"/>
          <p:cNvSpPr>
            <a:spLocks noGrp="1"/>
          </p:cNvSpPr>
          <p:nvPr>
            <p:ph type="body" sz="quarter" idx="3"/>
          </p:nvPr>
        </p:nvSpPr>
        <p:spPr>
          <a:xfrm>
            <a:off x="688686" y="4822708"/>
            <a:ext cx="5512379" cy="3946258"/>
          </a:xfrm>
          <a:prstGeom prst="rect">
            <a:avLst/>
          </a:prstGeom>
        </p:spPr>
        <p:txBody>
          <a:bodyPr vert="horz" lIns="84719" tIns="42360" rIns="84719" bIns="4236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18934"/>
            <a:ext cx="2986234" cy="502954"/>
          </a:xfrm>
          <a:prstGeom prst="rect">
            <a:avLst/>
          </a:prstGeom>
        </p:spPr>
        <p:txBody>
          <a:bodyPr vert="horz" lIns="84719" tIns="42360" rIns="84719" bIns="42360" rtlCol="0" anchor="b"/>
          <a:lstStyle>
            <a:lvl1pPr algn="l">
              <a:defRPr sz="1100"/>
            </a:lvl1pPr>
          </a:lstStyle>
          <a:p>
            <a:endParaRPr lang="fr-FR"/>
          </a:p>
        </p:txBody>
      </p:sp>
      <p:sp>
        <p:nvSpPr>
          <p:cNvPr id="7" name="Espace réservé du numéro de diapositive 6"/>
          <p:cNvSpPr>
            <a:spLocks noGrp="1"/>
          </p:cNvSpPr>
          <p:nvPr>
            <p:ph type="sldNum" sz="quarter" idx="5"/>
          </p:nvPr>
        </p:nvSpPr>
        <p:spPr>
          <a:xfrm>
            <a:off x="3902070" y="9518934"/>
            <a:ext cx="2986234" cy="502954"/>
          </a:xfrm>
          <a:prstGeom prst="rect">
            <a:avLst/>
          </a:prstGeom>
        </p:spPr>
        <p:txBody>
          <a:bodyPr vert="horz" lIns="84719" tIns="42360" rIns="84719" bIns="42360" rtlCol="0" anchor="b"/>
          <a:lstStyle>
            <a:lvl1pPr algn="r">
              <a:defRPr sz="1100"/>
            </a:lvl1pPr>
          </a:lstStyle>
          <a:p>
            <a:fld id="{6553D76A-2FF7-424F-90A3-7CEE52D479A4}" type="slidenum">
              <a:rPr lang="fr-FR" smtClean="0"/>
              <a:t>‹N°›</a:t>
            </a:fld>
            <a:endParaRPr lang="fr-FR"/>
          </a:p>
        </p:txBody>
      </p:sp>
    </p:spTree>
    <p:extLst>
      <p:ext uri="{BB962C8B-B14F-4D97-AF65-F5344CB8AC3E}">
        <p14:creationId xmlns:p14="http://schemas.microsoft.com/office/powerpoint/2010/main" val="2967334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alesforce.com/fr/resources/definition/chatbot-ia/"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trengo.com/fr/blog/what-is-ai-chatbot"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1</a:t>
            </a:fld>
            <a:endParaRPr lang="fr-FR"/>
          </a:p>
        </p:txBody>
      </p:sp>
    </p:spTree>
    <p:extLst>
      <p:ext uri="{BB962C8B-B14F-4D97-AF65-F5344CB8AC3E}">
        <p14:creationId xmlns:p14="http://schemas.microsoft.com/office/powerpoint/2010/main" val="4022421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e l'image des diapositives 1"/>
          <p:cNvSpPr>
            <a:spLocks noGrp="1" noRot="1" noChangeAspect="1" noTextEdit="1"/>
          </p:cNvSpPr>
          <p:nvPr>
            <p:ph type="sldImg"/>
          </p:nvPr>
        </p:nvSpPr>
        <p:spPr>
          <a:xfrm>
            <a:off x="217488" y="812800"/>
            <a:ext cx="7121525" cy="4006850"/>
          </a:xfrm>
        </p:spPr>
      </p:sp>
      <p:sp>
        <p:nvSpPr>
          <p:cNvPr id="22531" name="Espace réservé des notes 2"/>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fr-FR" altLang="fr-FR" smtClean="0"/>
          </a:p>
          <a:p>
            <a:r>
              <a:rPr lang="fr-FR" altLang="fr-FR" smtClean="0"/>
              <a:t>Examinons par exemple deux IA de reconnaissance d’image à qui on demande de reconnaitre une photo d’une voiture (car). </a:t>
            </a:r>
          </a:p>
          <a:p>
            <a:r>
              <a:rPr lang="fr-FR" altLang="fr-FR" u="sng" smtClean="0"/>
              <a:t>Pour l’apprentissage automatique, </a:t>
            </a:r>
            <a:r>
              <a:rPr lang="fr-FR" altLang="fr-FR" smtClean="0"/>
              <a:t>l’IA part de données qui ont été structurées (choix des caractéristiques) à l’avance, et qui sont analysées (classifiées)par un réseau de neurones (représenté au dessus du mot classification. Le reseau de neurones comprend souvent 1 ou 2 couchesIl permet système de s’améliorer automatiquement.</a:t>
            </a:r>
          </a:p>
          <a:p>
            <a:r>
              <a:rPr lang="fr-FR" altLang="fr-FR" smtClean="0"/>
              <a:t>Dans le cas de </a:t>
            </a:r>
            <a:r>
              <a:rPr lang="fr-FR" altLang="fr-FR" u="sng" smtClean="0"/>
              <a:t>l’apprentissage profond</a:t>
            </a:r>
            <a:r>
              <a:rPr lang="fr-FR" altLang="fr-FR" smtClean="0"/>
              <a:t>, L’extraction des caractéristiques des données est également faite automatiquement par le système. UN ssytème peut comprendre plusieurs dizaines, voire centaines de couches.C’est donc un système très opaque  ; </a:t>
            </a:r>
            <a:r>
              <a:rPr lang="fr-FR" altLang="fr-FR" u="sng" smtClean="0"/>
              <a:t>on ne peut pas savoir quel a été le processus, la suite d’algorithmes conduisant au résultat.</a:t>
            </a:r>
          </a:p>
        </p:txBody>
      </p:sp>
      <p:sp>
        <p:nvSpPr>
          <p:cNvPr id="22532" name="Espace réservé du numéro de diapositive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fld id="{AF089A2E-105A-4E03-B51C-365D7154A820}" type="slidenum">
              <a:rPr lang="fr-FR" altLang="fr-FR" smtClean="0">
                <a:solidFill>
                  <a:srgbClr val="000000"/>
                </a:solidFill>
                <a:latin typeface="Times New Roman" panose="02020603050405020304" pitchFamily="18" charset="0"/>
              </a:rPr>
              <a:pPr/>
              <a:t>10</a:t>
            </a:fld>
            <a:endParaRPr lang="fr-FR" altLang="fr-FR"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66497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4252A80D-1C9D-4755-B249-CAB8BDE113FE}" type="slidenum">
              <a:rPr lang="fr-FR" altLang="fr-FR" sz="1400" smtClean="0"/>
              <a:pPr>
                <a:spcBef>
                  <a:spcPct val="0"/>
                </a:spcBef>
              </a:pPr>
              <a:t>11</a:t>
            </a:fld>
            <a:endParaRPr lang="fr-FR" altLang="fr-FR" sz="1400" smtClean="0"/>
          </a:p>
        </p:txBody>
      </p:sp>
      <p:sp>
        <p:nvSpPr>
          <p:cNvPr id="24579" name="Rectangle 1"/>
          <p:cNvSpPr>
            <a:spLocks noGrp="1" noRot="1" noChangeAspect="1" noChangeArrowheads="1" noTextEdit="1"/>
          </p:cNvSpPr>
          <p:nvPr>
            <p:ph type="sldImg"/>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Text Box 2"/>
          <p:cNvSpPr txBox="1">
            <a:spLocks noGrp="1" noChangeArrowheads="1"/>
          </p:cNvSpPr>
          <p:nvPr>
            <p:ph type="body" idx="1"/>
          </p:nvPr>
        </p:nvSpPr>
        <p:spPr>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7640"/>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defRPr/>
            </a:pPr>
            <a:endParaRPr lang="fr-FR" altLang="fr-FR" sz="2000" dirty="0" smtClean="0">
              <a:latin typeface="Arial" panose="020B0604020202020204" pitchFamily="34" charset="0"/>
              <a:ea typeface="Microsoft YaHei" panose="020B0503020204020204" pitchFamily="34" charset="-122"/>
            </a:endParaRPr>
          </a:p>
          <a:p>
            <a:pPr>
              <a:defRPr/>
            </a:pPr>
            <a:r>
              <a:rPr lang="fr-FR" dirty="0" smtClean="0"/>
              <a:t>Un </a:t>
            </a:r>
            <a:r>
              <a:rPr lang="fr-FR" b="1" dirty="0" err="1" smtClean="0"/>
              <a:t>chatbot</a:t>
            </a:r>
            <a:r>
              <a:rPr lang="fr-FR" b="1" dirty="0" smtClean="0"/>
              <a:t> en IA</a:t>
            </a:r>
            <a:r>
              <a:rPr lang="fr-FR" dirty="0" smtClean="0"/>
              <a:t> (Intelligence Artificielle) est un programme informatique conçu pour simuler une conversation avec des utilisateurs humains. Voici quelques points clés pour mieux comprendre ce qu'est un </a:t>
            </a:r>
            <a:r>
              <a:rPr lang="fr-FR" dirty="0" err="1" smtClean="0"/>
              <a:t>chatbot</a:t>
            </a:r>
            <a:r>
              <a:rPr lang="fr-FR" dirty="0" smtClean="0"/>
              <a:t> en IA :</a:t>
            </a:r>
          </a:p>
          <a:p>
            <a:pPr>
              <a:defRPr/>
            </a:pPr>
            <a:r>
              <a:rPr lang="fr-FR" b="1" dirty="0" smtClean="0"/>
              <a:t>Fonctionnement</a:t>
            </a:r>
            <a:r>
              <a:rPr lang="fr-FR" dirty="0" smtClean="0"/>
              <a:t> : Les </a:t>
            </a:r>
            <a:r>
              <a:rPr lang="fr-FR" dirty="0" err="1" smtClean="0"/>
              <a:t>chatbots</a:t>
            </a:r>
            <a:r>
              <a:rPr lang="fr-FR" dirty="0" smtClean="0"/>
              <a:t> en IA utilisent des technologies comme le traitement automatique du langage naturel et l'apprentissage automatique (machine </a:t>
            </a:r>
            <a:r>
              <a:rPr lang="fr-FR" dirty="0" err="1" smtClean="0"/>
              <a:t>learning</a:t>
            </a:r>
            <a:r>
              <a:rPr lang="fr-FR" dirty="0" smtClean="0"/>
              <a:t>) pour comprendre et répondre aux requêtes des utilisateurs de manière fluide et naturelle</a:t>
            </a:r>
            <a:r>
              <a:rPr lang="fr-FR" dirty="0" smtClean="0">
                <a:hlinkClick r:id="rId3"/>
              </a:rPr>
              <a:t>1</a:t>
            </a:r>
            <a:r>
              <a:rPr lang="fr-FR" dirty="0" smtClean="0">
                <a:hlinkClick r:id="rId4"/>
              </a:rPr>
              <a:t>2</a:t>
            </a:r>
            <a:r>
              <a:rPr lang="fr-FR" dirty="0" smtClean="0"/>
              <a:t>.</a:t>
            </a:r>
          </a:p>
          <a:p>
            <a:pPr>
              <a:defRPr/>
            </a:pPr>
            <a:r>
              <a:rPr lang="fr-FR" b="1" dirty="0" smtClean="0"/>
              <a:t>Types de </a:t>
            </a:r>
            <a:r>
              <a:rPr lang="fr-FR" b="1" dirty="0" err="1" smtClean="0"/>
              <a:t>chatbots</a:t>
            </a:r>
            <a:r>
              <a:rPr lang="fr-FR" dirty="0" smtClean="0"/>
              <a:t> : </a:t>
            </a:r>
          </a:p>
          <a:p>
            <a:pPr lvl="1">
              <a:defRPr/>
            </a:pPr>
            <a:r>
              <a:rPr lang="fr-FR" b="1" dirty="0" smtClean="0"/>
              <a:t>Textuels</a:t>
            </a:r>
            <a:r>
              <a:rPr lang="fr-FR" dirty="0" smtClean="0"/>
              <a:t> : Interagissent par écrit via des interfaces de messagerie instantanée.</a:t>
            </a:r>
          </a:p>
          <a:p>
            <a:pPr lvl="1">
              <a:defRPr/>
            </a:pPr>
            <a:r>
              <a:rPr lang="fr-FR" b="1" dirty="0" smtClean="0"/>
              <a:t>Vocaux</a:t>
            </a:r>
            <a:r>
              <a:rPr lang="fr-FR" dirty="0" smtClean="0"/>
              <a:t> : Utilisent la reconnaissance vocale pour comprendre les utilisateurs et la synthèse vocale pour répondre.</a:t>
            </a:r>
          </a:p>
          <a:p>
            <a:pPr lvl="1">
              <a:defRPr/>
            </a:pPr>
            <a:r>
              <a:rPr lang="fr-FR" b="1" dirty="0" smtClean="0"/>
              <a:t>Visuels</a:t>
            </a:r>
            <a:r>
              <a:rPr lang="fr-FR" dirty="0" smtClean="0"/>
              <a:t> : Incarnés par des avatars 3D animés capables de reproduire des expressions faciales et des gestes</a:t>
            </a:r>
            <a:r>
              <a:rPr lang="fr-FR" dirty="0" smtClean="0">
                <a:hlinkClick r:id="rId3"/>
              </a:rPr>
              <a:t>1</a:t>
            </a:r>
            <a:r>
              <a:rPr lang="fr-FR" dirty="0" smtClean="0"/>
              <a:t>.</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defRPr/>
            </a:pPr>
            <a:r>
              <a:rPr lang="fr-FR" altLang="fr-FR" sz="2000" b="1" dirty="0" smtClean="0">
                <a:latin typeface="Arial" panose="020B0604020202020204" pitchFamily="34" charset="0"/>
                <a:ea typeface="Microsoft YaHei" panose="020B0503020204020204" pitchFamily="34" charset="-122"/>
              </a:rPr>
              <a:t>En avez-vous déjà utilisé ?  Qu’en pensez-vous ?</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defRPr/>
            </a:pPr>
            <a:endParaRPr lang="fr-FR" altLang="fr-FR" sz="2000" dirty="0" smtClean="0">
              <a:latin typeface="Arial" panose="020B0604020202020204" pitchFamily="34" charset="0"/>
              <a:ea typeface="Microsoft YaHei" panose="020B0503020204020204" pitchFamily="34" charset="-122"/>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defRPr/>
            </a:pPr>
            <a:r>
              <a:rPr lang="fr-FR" altLang="fr-FR" sz="2000" dirty="0" smtClean="0">
                <a:latin typeface="Arial" panose="020B0604020202020204" pitchFamily="34" charset="0"/>
                <a:ea typeface="Microsoft YaHei" panose="020B0503020204020204" pitchFamily="34" charset="-122"/>
              </a:rPr>
              <a:t>Exemples d’utilisation :</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defRPr/>
            </a:pPr>
            <a:r>
              <a:rPr lang="fr-FR" altLang="fr-FR" sz="2000" dirty="0" smtClean="0">
                <a:latin typeface="Arial" panose="020B0604020202020204" pitchFamily="34" charset="0"/>
                <a:ea typeface="Microsoft YaHei" panose="020B0503020204020204" pitchFamily="34" charset="-122"/>
              </a:rPr>
              <a:t>Traduction automatique</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defRPr/>
            </a:pPr>
            <a:r>
              <a:rPr lang="fr-FR" altLang="fr-FR" sz="2000" dirty="0" smtClean="0">
                <a:latin typeface="Arial" panose="020B0604020202020204" pitchFamily="34" charset="0"/>
                <a:ea typeface="Microsoft YaHei" panose="020B0503020204020204" pitchFamily="34" charset="-122"/>
              </a:rPr>
              <a:t>Assistants vocaux</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defRPr/>
            </a:pPr>
            <a:r>
              <a:rPr lang="fr-FR" altLang="fr-FR" sz="2000" dirty="0" smtClean="0">
                <a:latin typeface="Arial" panose="020B0604020202020204" pitchFamily="34" charset="0"/>
                <a:ea typeface="Microsoft YaHei" panose="020B0503020204020204" pitchFamily="34" charset="-122"/>
              </a:rPr>
              <a:t>Faire des résumés</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defRPr/>
            </a:pPr>
            <a:r>
              <a:rPr lang="fr-FR" altLang="fr-FR" sz="2000" dirty="0" smtClean="0">
                <a:latin typeface="Arial" panose="020B0604020202020204" pitchFamily="34" charset="0"/>
                <a:ea typeface="Microsoft YaHei" panose="020B0503020204020204" pitchFamily="34" charset="-122"/>
              </a:rPr>
              <a:t>Extractions d'information à partir de textes, dates, lieux</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defRPr/>
            </a:pPr>
            <a:r>
              <a:rPr lang="fr-FR" altLang="fr-FR" sz="2000" dirty="0" smtClean="0">
                <a:latin typeface="Arial" panose="020B0604020202020204" pitchFamily="34" charset="0"/>
                <a:ea typeface="Microsoft YaHei" panose="020B0503020204020204" pitchFamily="34" charset="-122"/>
              </a:rPr>
              <a:t>Reconnaissance vocale</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defRPr/>
            </a:pPr>
            <a:r>
              <a:rPr lang="fr-FR" altLang="fr-FR" sz="2000" dirty="0" smtClean="0">
                <a:latin typeface="Arial" panose="020B0604020202020204" pitchFamily="34" charset="0"/>
                <a:ea typeface="Microsoft YaHei" panose="020B0503020204020204" pitchFamily="34" charset="-122"/>
              </a:rPr>
              <a:t>Génération de textes</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defRPr/>
            </a:pPr>
            <a:r>
              <a:rPr lang="fr-FR" altLang="fr-FR" sz="2000" dirty="0" smtClean="0">
                <a:latin typeface="Arial" panose="020B0604020202020204" pitchFamily="34" charset="0"/>
                <a:ea typeface="Microsoft YaHei" panose="020B0503020204020204" pitchFamily="34" charset="-122"/>
              </a:rPr>
              <a:t>Transcription automatique de la parole e texte</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defRPr/>
            </a:pPr>
            <a:r>
              <a:rPr lang="fr-FR" altLang="fr-FR" sz="2000" dirty="0" smtClean="0">
                <a:latin typeface="Arial" panose="020B0604020202020204" pitchFamily="34" charset="0"/>
                <a:ea typeface="Microsoft YaHei" panose="020B0503020204020204" pitchFamily="34" charset="-122"/>
              </a:rPr>
              <a:t>Classification de documents, en fonction d leur contenu.....</a:t>
            </a:r>
          </a:p>
        </p:txBody>
      </p:sp>
    </p:spTree>
    <p:extLst>
      <p:ext uri="{BB962C8B-B14F-4D97-AF65-F5344CB8AC3E}">
        <p14:creationId xmlns:p14="http://schemas.microsoft.com/office/powerpoint/2010/main" val="2578194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47192">
              <a:defRPr/>
            </a:pPr>
            <a:r>
              <a:rPr lang="fr-FR" baseline="0" dirty="0" smtClean="0"/>
              <a:t>La masse d’information collectées dans les data est infiniment trop grande pour permettre à un humain de toutes les analyser.</a:t>
            </a:r>
          </a:p>
          <a:p>
            <a:pPr defTabSz="847192">
              <a:defRPr/>
            </a:pPr>
            <a:endParaRPr lang="fr-FR" baseline="0" dirty="0" smtClean="0"/>
          </a:p>
          <a:p>
            <a:r>
              <a:rPr lang="fr-FR" dirty="0" smtClean="0"/>
              <a:t>ET</a:t>
            </a:r>
            <a:r>
              <a:rPr lang="fr-FR" baseline="0" dirty="0" smtClean="0"/>
              <a:t> </a:t>
            </a:r>
            <a:r>
              <a:rPr lang="fr-FR" dirty="0" err="1" smtClean="0"/>
              <a:t>epuis</a:t>
            </a:r>
            <a:r>
              <a:rPr lang="fr-FR" dirty="0" smtClean="0"/>
              <a:t> deux ans, les modèles</a:t>
            </a:r>
            <a:r>
              <a:rPr lang="fr-FR" baseline="0" dirty="0" smtClean="0"/>
              <a:t> et applications d’intelligence artificielle se multiplient à très grande vitesse avec des performances remarquables, et parfois discutables. </a:t>
            </a:r>
            <a:br>
              <a:rPr lang="fr-FR" baseline="0" dirty="0" smtClean="0"/>
            </a:br>
            <a:r>
              <a:rPr lang="fr-FR" baseline="0" dirty="0" smtClean="0"/>
              <a:t>Elles diffusent dans tous les domaines d’activité.</a:t>
            </a:r>
          </a:p>
          <a:p>
            <a:endParaRPr lang="fr-FR" baseline="0" dirty="0" smtClean="0"/>
          </a:p>
          <a:p>
            <a:r>
              <a:rPr lang="fr-FR" baseline="0" dirty="0" smtClean="0"/>
              <a:t>Celles qui comprennent un système d’interaction en langage naturel avec les utilisateurs présentent un intérêt particulier pour le grand public. </a:t>
            </a:r>
          </a:p>
          <a:p>
            <a:r>
              <a:rPr lang="fr-FR" baseline="0" dirty="0" smtClean="0"/>
              <a:t>Parmi elles, ChatGPT d’Open AI, Gemini de Google, </a:t>
            </a:r>
            <a:r>
              <a:rPr lang="fr-FR" baseline="0" dirty="0" err="1" smtClean="0"/>
              <a:t>Copilot</a:t>
            </a:r>
            <a:r>
              <a:rPr lang="fr-FR" baseline="0" dirty="0" smtClean="0"/>
              <a:t> de Microsoft, et le Chat du français Mistral AI sont particulièrement utilisées car de sont des </a:t>
            </a:r>
            <a:r>
              <a:rPr lang="fr-FR" b="1" baseline="0" dirty="0" smtClean="0"/>
              <a:t>Intelligences artificielles génératives. </a:t>
            </a:r>
          </a:p>
          <a:p>
            <a:pPr lvl="1"/>
            <a:r>
              <a:rPr lang="fr-FR" b="1" baseline="0" dirty="0" smtClean="0"/>
              <a:t/>
            </a:r>
            <a:br>
              <a:rPr lang="fr-FR" b="1" baseline="0" dirty="0" smtClean="0"/>
            </a:br>
            <a:r>
              <a:rPr lang="fr-FR" b="1" baseline="0" dirty="0" smtClean="0"/>
              <a:t>Elles utilisent des algorithmes (modèles d’apprentissage profonds) pour imiter l’intelligence humaine et créer de </a:t>
            </a:r>
            <a:r>
              <a:rPr lang="fr-FR" b="1" u="sng" baseline="0" dirty="0" smtClean="0"/>
              <a:t>nouveaux contenus </a:t>
            </a:r>
            <a:r>
              <a:rPr lang="fr-FR" b="1" baseline="0" dirty="0" smtClean="0"/>
              <a:t>à partir de très grands jeux de données d’entrainement. Les algorithmes peuvent conduire à des réponses nouvelles par rapprochement des données </a:t>
            </a:r>
          </a:p>
          <a:p>
            <a:pPr lvl="1"/>
            <a:r>
              <a:rPr lang="fr-FR" b="0" baseline="0" dirty="0" smtClean="0"/>
              <a:t>Elles sont fondées sur </a:t>
            </a:r>
            <a:r>
              <a:rPr lang="fr-FR" b="1" baseline="0" dirty="0" smtClean="0"/>
              <a:t>des probabilités </a:t>
            </a:r>
            <a:r>
              <a:rPr lang="fr-FR" b="0" baseline="0" dirty="0" smtClean="0"/>
              <a:t>d’occurrence de relations entre mots. </a:t>
            </a:r>
            <a:r>
              <a:rPr lang="fr-FR" b="1" baseline="0" dirty="0" smtClean="0"/>
              <a:t>Elles ne restituent donc pas une vérité, mais un vraisemblance.</a:t>
            </a:r>
          </a:p>
          <a:p>
            <a:pPr lvl="1"/>
            <a:r>
              <a:rPr lang="fr-FR" b="0" baseline="0" dirty="0" smtClean="0"/>
              <a:t>On comprend bien que plus le jeu de données d’entrainement est grand, plus précisent sont les probabilités et meilleure est la réponse.  </a:t>
            </a:r>
          </a:p>
          <a:p>
            <a:pPr marL="423596" lvl="1" defTabSz="847192">
              <a:defRPr/>
            </a:pPr>
            <a:r>
              <a:rPr lang="fr-FR" b="0" baseline="0" dirty="0" smtClean="0"/>
              <a:t>Mais le jeu de données d’entrainement est nécessairement limité, et sa composition discutable. Les jeux de données peuvent doc avoir des erreurs ponctuelles et des biais de construction, et </a:t>
            </a:r>
            <a:r>
              <a:rPr lang="fr-FR" b="1" baseline="0" dirty="0" smtClean="0"/>
              <a:t>les réponses être faussées ; et les réponses faussées être réintroduites dans la génération de réponses</a:t>
            </a:r>
            <a:r>
              <a:rPr lang="fr-FR" b="0" baseline="0" dirty="0" smtClean="0"/>
              <a:t>.</a:t>
            </a:r>
            <a:br>
              <a:rPr lang="fr-FR" b="0" baseline="0" dirty="0" smtClean="0"/>
            </a:br>
            <a:r>
              <a:rPr lang="fr-FR" b="1" dirty="0" smtClean="0">
                <a:effectLst/>
              </a:rPr>
              <a:t>Une IA générative perpétue les biais et les erreurs du jeu de données sur lequel elle a été entrainée.</a:t>
            </a:r>
          </a:p>
          <a:p>
            <a:pPr marL="423596" lvl="1" defTabSz="847192">
              <a:defRPr/>
            </a:pPr>
            <a:r>
              <a:rPr lang="fr-FR" b="1" dirty="0" smtClean="0">
                <a:effectLst/>
              </a:rPr>
              <a:t>Pire encore, elles peuvent halluciner, </a:t>
            </a:r>
            <a:r>
              <a:rPr lang="fr-FR" dirty="0" smtClean="0">
                <a:effectLst/>
              </a:rPr>
              <a:t>c’est-à-dire donner des réponses erronées ou des</a:t>
            </a:r>
            <a:r>
              <a:rPr lang="fr-FR" baseline="0" dirty="0" smtClean="0">
                <a:effectLst/>
              </a:rPr>
              <a:t> </a:t>
            </a:r>
            <a:r>
              <a:rPr lang="fr-FR" dirty="0" smtClean="0">
                <a:effectLst/>
              </a:rPr>
              <a:t>images incohérentes.</a:t>
            </a:r>
          </a:p>
          <a:p>
            <a:pPr marL="423596" lvl="1" defTabSz="847192">
              <a:defRPr/>
            </a:pPr>
            <a:endParaRPr lang="fr-FR" dirty="0" smtClean="0">
              <a:effectLst/>
            </a:endParaRPr>
          </a:p>
          <a:p>
            <a:pPr marL="423596" lvl="1" defTabSz="847192">
              <a:defRPr/>
            </a:pPr>
            <a:r>
              <a:rPr lang="fr-FR" dirty="0" smtClean="0">
                <a:effectLst/>
              </a:rPr>
              <a:t>Un point très important : </a:t>
            </a:r>
            <a:r>
              <a:rPr lang="fr-FR" b="1" dirty="0" smtClean="0">
                <a:effectLst/>
              </a:rPr>
              <a:t>elles</a:t>
            </a:r>
            <a:r>
              <a:rPr lang="fr-FR" b="1" baseline="0" dirty="0" smtClean="0">
                <a:effectLst/>
              </a:rPr>
              <a:t> ne pensent pas, n’ont pas de sentiments</a:t>
            </a:r>
            <a:r>
              <a:rPr lang="fr-FR" baseline="0" dirty="0" smtClean="0">
                <a:effectLst/>
              </a:rPr>
              <a:t>. Elles ne font que tourner des machines Elles utilisent des informations qui leur ont été données ou sont accessibles pour les redonner sous une forme différente. Pensez aux doudous et à leur vertu apaisante</a:t>
            </a:r>
            <a:endParaRPr lang="fr-FR" dirty="0" smtClean="0">
              <a:effectLst/>
            </a:endParaRPr>
          </a:p>
          <a:p>
            <a:pPr lvl="1"/>
            <a:endParaRPr lang="fr-FR" b="0" baseline="0" dirty="0" smtClean="0"/>
          </a:p>
          <a:p>
            <a:endParaRPr lang="fr-FR" dirty="0"/>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12</a:t>
            </a:fld>
            <a:endParaRPr lang="fr-FR"/>
          </a:p>
        </p:txBody>
      </p:sp>
    </p:spTree>
    <p:extLst>
      <p:ext uri="{BB962C8B-B14F-4D97-AF65-F5344CB8AC3E}">
        <p14:creationId xmlns:p14="http://schemas.microsoft.com/office/powerpoint/2010/main" val="1431618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smtClean="0"/>
              <a:t>ChatGPT, Gemini, </a:t>
            </a:r>
            <a:r>
              <a:rPr lang="fr-FR" sz="1200" dirty="0" err="1" smtClean="0"/>
              <a:t>Copilot</a:t>
            </a:r>
            <a:r>
              <a:rPr lang="fr-FR" sz="1200" dirty="0" smtClean="0"/>
              <a:t>, Le Chat de Mistral AI …</a:t>
            </a:r>
            <a:br>
              <a:rPr lang="fr-FR" sz="1200" dirty="0" smtClean="0"/>
            </a:br>
            <a:r>
              <a:rPr lang="fr-FR" sz="1200" dirty="0" smtClean="0"/>
              <a:t>sont des </a:t>
            </a:r>
            <a:r>
              <a:rPr lang="fr-FR" sz="1200" b="1" dirty="0" smtClean="0"/>
              <a:t>Intelligences artificielles génératives.</a:t>
            </a:r>
          </a:p>
          <a:p>
            <a:endParaRPr lang="fr-FR" sz="1200" b="1" dirty="0" smtClean="0"/>
          </a:p>
          <a:p>
            <a:r>
              <a:rPr lang="fr-FR" sz="1200" dirty="0" smtClean="0"/>
              <a:t>Les IA génératives créent du contenu, généralement pertinent et varié (texte, image, vidéo), en se basant sur des </a:t>
            </a:r>
            <a:r>
              <a:rPr lang="fr-FR" sz="1200" b="1" dirty="0" smtClean="0"/>
              <a:t>jeux de données d’entrainement, </a:t>
            </a:r>
            <a:r>
              <a:rPr lang="fr-FR" sz="1200" dirty="0" smtClean="0"/>
              <a:t>des </a:t>
            </a:r>
            <a:r>
              <a:rPr lang="fr-FR" sz="1200" b="1" dirty="0" smtClean="0"/>
              <a:t>probabilités</a:t>
            </a:r>
            <a:r>
              <a:rPr lang="fr-FR" sz="1200" dirty="0" smtClean="0"/>
              <a:t> et des modèles de langage profonds.</a:t>
            </a:r>
          </a:p>
          <a:p>
            <a:endParaRPr lang="fr-FR" sz="1200" dirty="0" smtClean="0"/>
          </a:p>
          <a:p>
            <a:r>
              <a:rPr lang="fr-FR" sz="1200" b="1" dirty="0" smtClean="0"/>
              <a:t>Très puissantes, elles ne sont pas infaillibles.</a:t>
            </a:r>
          </a:p>
          <a:p>
            <a:endParaRPr lang="fr-FR" dirty="0" smtClean="0"/>
          </a:p>
          <a:p>
            <a:r>
              <a:rPr lang="fr-FR" b="1" dirty="0" smtClean="0">
                <a:solidFill>
                  <a:schemeClr val="accent3"/>
                </a:solidFill>
              </a:rPr>
              <a:t>Ici on ouvre la page d’accueil de ChatGPT et des</a:t>
            </a:r>
            <a:r>
              <a:rPr lang="fr-FR" b="1" baseline="0" dirty="0" smtClean="0">
                <a:solidFill>
                  <a:schemeClr val="accent3"/>
                </a:solidFill>
              </a:rPr>
              <a:t> autres si cela semble intéresser les participants (on leur demande)</a:t>
            </a:r>
          </a:p>
          <a:p>
            <a:r>
              <a:rPr lang="fr-FR" b="1" baseline="0" dirty="0" smtClean="0">
                <a:solidFill>
                  <a:schemeClr val="accent3"/>
                </a:solidFill>
              </a:rPr>
              <a:t>On en profite pour commenter les fonctionnalités proposées sur la page d’accueil.</a:t>
            </a:r>
          </a:p>
          <a:p>
            <a:endParaRPr lang="fr-FR" b="1" baseline="0" dirty="0" smtClean="0">
              <a:solidFill>
                <a:schemeClr val="accent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smtClean="0"/>
              <a:t>Les IA ne pensent pas, n’ont pas de sentiments.</a:t>
            </a:r>
            <a:r>
              <a:rPr lang="fr-FR" sz="1200" b="1" baseline="0" dirty="0" smtClean="0"/>
              <a:t> Elles ne vous contredisent jamais</a:t>
            </a:r>
            <a:endParaRPr lang="fr-FR" dirty="0" smtClean="0"/>
          </a:p>
          <a:p>
            <a:endParaRPr lang="fr-FR" b="1" dirty="0">
              <a:solidFill>
                <a:schemeClr val="accent3"/>
              </a:solidFill>
            </a:endParaRP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13</a:t>
            </a:fld>
            <a:endParaRPr lang="fr-FR"/>
          </a:p>
        </p:txBody>
      </p:sp>
    </p:spTree>
    <p:extLst>
      <p:ext uri="{BB962C8B-B14F-4D97-AF65-F5344CB8AC3E}">
        <p14:creationId xmlns:p14="http://schemas.microsoft.com/office/powerpoint/2010/main" val="3617318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37865">
              <a:defRPr/>
            </a:pPr>
            <a:r>
              <a:rPr lang="fr-FR" sz="1500" b="1" dirty="0">
                <a:latin typeface="Arial" panose="020B0604020202020204" pitchFamily="34" charset="0"/>
                <a:cs typeface="Arial" panose="020B0604020202020204" pitchFamily="34" charset="0"/>
              </a:rPr>
              <a:t> </a:t>
            </a:r>
            <a:r>
              <a:rPr lang="fr-FR" sz="1600" b="1" dirty="0">
                <a:latin typeface="Arial" panose="020B0604020202020204" pitchFamily="34" charset="0"/>
                <a:cs typeface="Arial" panose="020B0604020202020204" pitchFamily="34" charset="0"/>
              </a:rPr>
              <a:t>Le sujet abordé : </a:t>
            </a:r>
            <a:r>
              <a:rPr lang="fr-FR" sz="1600" dirty="0">
                <a:latin typeface="Arial" panose="020B0604020202020204" pitchFamily="34" charset="0"/>
                <a:cs typeface="Arial" panose="020B0604020202020204" pitchFamily="34" charset="0"/>
              </a:rPr>
              <a:t>utilise-t-on les moteurs de recherche ou les agents conversationnels ?</a:t>
            </a:r>
          </a:p>
          <a:p>
            <a:pPr marL="0" marR="0" lvl="0" indent="0" algn="l" defTabSz="837865" rtl="0" eaLnBrk="1" fontAlgn="auto" latinLnBrk="0" hangingPunct="1">
              <a:lnSpc>
                <a:spcPct val="100000"/>
              </a:lnSpc>
              <a:spcBef>
                <a:spcPts val="0"/>
              </a:spcBef>
              <a:spcAft>
                <a:spcPts val="0"/>
              </a:spcAft>
              <a:buClrTx/>
              <a:buSzTx/>
              <a:buFontTx/>
              <a:buNone/>
              <a:tabLst/>
              <a:defRPr/>
            </a:pPr>
            <a:r>
              <a:rPr lang="fr-FR" sz="1600" dirty="0">
                <a:latin typeface="Arial" panose="020B0604020202020204" pitchFamily="34" charset="0"/>
                <a:cs typeface="Arial" panose="020B0604020202020204" pitchFamily="34" charset="0"/>
              </a:rPr>
              <a:t>Sachant qu’aujourd’hui depuis Aout 2024, le petit logo de l’agent conversationnel apparait sur la page d’accès au moteur de recherche,</a:t>
            </a:r>
          </a:p>
          <a:p>
            <a:pPr marL="0" marR="0" lvl="0" indent="0" algn="l" defTabSz="837865" rtl="0" eaLnBrk="1" fontAlgn="auto" latinLnBrk="0" hangingPunct="1">
              <a:lnSpc>
                <a:spcPct val="100000"/>
              </a:lnSpc>
              <a:spcBef>
                <a:spcPts val="0"/>
              </a:spcBef>
              <a:spcAft>
                <a:spcPts val="0"/>
              </a:spcAft>
              <a:buClrTx/>
              <a:buSzTx/>
              <a:buFontTx/>
              <a:buNone/>
              <a:tabLst/>
              <a:defRPr/>
            </a:pPr>
            <a:r>
              <a:rPr lang="fr-FR" sz="1600" dirty="0">
                <a:latin typeface="Arial" panose="020B0604020202020204" pitchFamily="34" charset="0"/>
                <a:cs typeface="Arial" panose="020B0604020202020204" pitchFamily="34" charset="0"/>
              </a:rPr>
              <a:t>C’est le cas, par exemple, de l’agent COPILOT sur le moteur BING ou sur le navigateur EDGE tous deux de Microsoft.</a:t>
            </a:r>
          </a:p>
          <a:p>
            <a:endParaRPr lang="fr-FR" dirty="0"/>
          </a:p>
        </p:txBody>
      </p:sp>
      <p:sp>
        <p:nvSpPr>
          <p:cNvPr id="4" name="Espace réservé du numéro de diapositive 3"/>
          <p:cNvSpPr>
            <a:spLocks noGrp="1"/>
          </p:cNvSpPr>
          <p:nvPr>
            <p:ph type="sldNum" sz="quarter" idx="5"/>
          </p:nvPr>
        </p:nvSpPr>
        <p:spPr/>
        <p:txBody>
          <a:bodyPr/>
          <a:lstStyle/>
          <a:p>
            <a:fld id="{6553D76A-2FF7-424F-90A3-7CEE52D479A4}" type="slidenum">
              <a:rPr lang="fr-FR" smtClean="0"/>
              <a:t>14</a:t>
            </a:fld>
            <a:endParaRPr lang="fr-FR"/>
          </a:p>
        </p:txBody>
      </p:sp>
    </p:spTree>
    <p:extLst>
      <p:ext uri="{BB962C8B-B14F-4D97-AF65-F5344CB8AC3E}">
        <p14:creationId xmlns:p14="http://schemas.microsoft.com/office/powerpoint/2010/main" val="154164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37865">
              <a:defRPr/>
            </a:pPr>
            <a:r>
              <a:rPr lang="fr-FR" sz="1500" b="1" dirty="0">
                <a:latin typeface="Arial" panose="020B0604020202020204" pitchFamily="34" charset="0"/>
                <a:cs typeface="Arial" panose="020B0604020202020204" pitchFamily="34" charset="0"/>
              </a:rPr>
              <a:t>Les moteurs de recherche </a:t>
            </a:r>
            <a:r>
              <a:rPr lang="fr-FR" sz="1500" dirty="0">
                <a:latin typeface="Arial" panose="020B0604020202020204" pitchFamily="34" charset="0"/>
                <a:cs typeface="Arial" panose="020B0604020202020204" pitchFamily="34" charset="0"/>
              </a:rPr>
              <a:t>tels </a:t>
            </a:r>
            <a:r>
              <a:rPr lang="fr-FR" sz="1500" dirty="0" err="1">
                <a:latin typeface="Arial" panose="020B0604020202020204" pitchFamily="34" charset="0"/>
                <a:cs typeface="Arial" panose="020B0604020202020204" pitchFamily="34" charset="0"/>
              </a:rPr>
              <a:t>yahoo</a:t>
            </a:r>
            <a:r>
              <a:rPr lang="fr-FR" sz="1500" dirty="0">
                <a:latin typeface="Arial" panose="020B0604020202020204" pitchFamily="34" charset="0"/>
                <a:cs typeface="Arial" panose="020B0604020202020204" pitchFamily="34" charset="0"/>
              </a:rPr>
              <a:t>, google,  bing, etc … font aujourd’hui partie des usages quotidiens des personnes ayant un accès à internet.</a:t>
            </a:r>
          </a:p>
          <a:p>
            <a:endParaRPr lang="fr-FR" dirty="0"/>
          </a:p>
        </p:txBody>
      </p:sp>
      <p:sp>
        <p:nvSpPr>
          <p:cNvPr id="4" name="Espace réservé du numéro de diapositive 3"/>
          <p:cNvSpPr>
            <a:spLocks noGrp="1"/>
          </p:cNvSpPr>
          <p:nvPr>
            <p:ph type="sldNum" sz="quarter" idx="5"/>
          </p:nvPr>
        </p:nvSpPr>
        <p:spPr/>
        <p:txBody>
          <a:bodyPr/>
          <a:lstStyle/>
          <a:p>
            <a:fld id="{6553D76A-2FF7-424F-90A3-7CEE52D479A4}" type="slidenum">
              <a:rPr lang="fr-FR" smtClean="0"/>
              <a:t>15</a:t>
            </a:fld>
            <a:endParaRPr lang="fr-FR"/>
          </a:p>
        </p:txBody>
      </p:sp>
    </p:spTree>
    <p:extLst>
      <p:ext uri="{BB962C8B-B14F-4D97-AF65-F5344CB8AC3E}">
        <p14:creationId xmlns:p14="http://schemas.microsoft.com/office/powerpoint/2010/main" val="1987005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594056" y="4776872"/>
            <a:ext cx="5438711" cy="3908752"/>
          </a:xfrm>
        </p:spPr>
        <p:txBody>
          <a:bodyPr/>
          <a:lstStyle/>
          <a:p>
            <a:pPr defTabSz="837865">
              <a:defRPr/>
            </a:pPr>
            <a:r>
              <a:rPr lang="fr-FR" sz="1500" dirty="0">
                <a:latin typeface="Arial" panose="020B0604020202020204" pitchFamily="34" charset="0"/>
                <a:cs typeface="Arial" panose="020B0604020202020204" pitchFamily="34" charset="0"/>
              </a:rPr>
              <a:t>Ces logiciels uti</a:t>
            </a:r>
            <a:r>
              <a:rPr lang="fr-FR" sz="1500" dirty="0">
                <a:latin typeface="Arial" panose="020B0604020202020204" pitchFamily="34" charset="0"/>
                <a:ea typeface="+mj-ea"/>
                <a:cs typeface="Arial" panose="020B0604020202020204" pitchFamily="34" charset="0"/>
              </a:rPr>
              <a:t>lisent des </a:t>
            </a:r>
            <a:r>
              <a:rPr lang="fr-FR" sz="1500" b="1" u="sng" dirty="0">
                <a:latin typeface="Arial" panose="020B0604020202020204" pitchFamily="34" charset="0"/>
                <a:ea typeface="+mj-ea"/>
                <a:cs typeface="Arial" panose="020B0604020202020204" pitchFamily="34" charset="0"/>
              </a:rPr>
              <a:t>robots d'indexation</a:t>
            </a:r>
            <a:r>
              <a:rPr lang="fr-FR" sz="1500" b="1" u="sng" dirty="0">
                <a:latin typeface="Arial" panose="020B0604020202020204" pitchFamily="34" charset="0"/>
                <a:cs typeface="Arial" panose="020B0604020202020204" pitchFamily="34" charset="0"/>
              </a:rPr>
              <a:t> </a:t>
            </a:r>
            <a:r>
              <a:rPr lang="fr-FR" sz="1500" dirty="0">
                <a:latin typeface="Arial" panose="020B0604020202020204" pitchFamily="34" charset="0"/>
                <a:cs typeface="Arial" panose="020B0604020202020204" pitchFamily="34" charset="0"/>
              </a:rPr>
              <a:t>qui </a:t>
            </a:r>
            <a:r>
              <a:rPr lang="fr-FR" sz="1500" b="1" u="sng" dirty="0">
                <a:latin typeface="Arial" panose="020B0604020202020204" pitchFamily="34" charset="0"/>
                <a:ea typeface="+mj-ea"/>
                <a:cs typeface="Arial" panose="020B0604020202020204" pitchFamily="34" charset="0"/>
              </a:rPr>
              <a:t>parcourent</a:t>
            </a:r>
            <a:r>
              <a:rPr lang="fr-FR" sz="1500" dirty="0">
                <a:latin typeface="Arial" panose="020B0604020202020204" pitchFamily="34" charset="0"/>
                <a:ea typeface="+mj-ea"/>
                <a:cs typeface="Arial" panose="020B0604020202020204" pitchFamily="34" charset="0"/>
              </a:rPr>
              <a:t> le web de manière systématique, collectent des données sur les pages stockées sur le web. Ils suivent les liens hypertextes d'une page à l'autre, analysent le contenu de chaque page et </a:t>
            </a:r>
            <a:r>
              <a:rPr lang="fr-FR" sz="1500" b="1" u="sng" dirty="0">
                <a:latin typeface="Arial" panose="020B0604020202020204" pitchFamily="34" charset="0"/>
                <a:ea typeface="+mj-ea"/>
                <a:cs typeface="Arial" panose="020B0604020202020204" pitchFamily="34" charset="0"/>
              </a:rPr>
              <a:t>stockent</a:t>
            </a:r>
            <a:r>
              <a:rPr lang="fr-FR" sz="1500" b="1" dirty="0">
                <a:latin typeface="Arial" panose="020B0604020202020204" pitchFamily="34" charset="0"/>
                <a:ea typeface="+mj-ea"/>
                <a:cs typeface="Arial" panose="020B0604020202020204" pitchFamily="34" charset="0"/>
              </a:rPr>
              <a:t> </a:t>
            </a:r>
            <a:r>
              <a:rPr lang="fr-FR" sz="1500" dirty="0">
                <a:latin typeface="Arial" panose="020B0604020202020204" pitchFamily="34" charset="0"/>
                <a:ea typeface="+mj-ea"/>
                <a:cs typeface="Arial" panose="020B0604020202020204" pitchFamily="34" charset="0"/>
              </a:rPr>
              <a:t>les informations dans une base de données géante appelée index.</a:t>
            </a:r>
          </a:p>
          <a:p>
            <a:endParaRPr lang="fr-FR" dirty="0"/>
          </a:p>
        </p:txBody>
      </p:sp>
      <p:sp>
        <p:nvSpPr>
          <p:cNvPr id="4" name="Espace réservé du numéro de diapositive 3"/>
          <p:cNvSpPr>
            <a:spLocks noGrp="1"/>
          </p:cNvSpPr>
          <p:nvPr>
            <p:ph type="sldNum" sz="quarter" idx="5"/>
          </p:nvPr>
        </p:nvSpPr>
        <p:spPr/>
        <p:txBody>
          <a:bodyPr/>
          <a:lstStyle/>
          <a:p>
            <a:fld id="{6553D76A-2FF7-424F-90A3-7CEE52D479A4}" type="slidenum">
              <a:rPr lang="fr-FR" smtClean="0"/>
              <a:t>16</a:t>
            </a:fld>
            <a:endParaRPr lang="fr-FR"/>
          </a:p>
        </p:txBody>
      </p:sp>
    </p:spTree>
    <p:extLst>
      <p:ext uri="{BB962C8B-B14F-4D97-AF65-F5344CB8AC3E}">
        <p14:creationId xmlns:p14="http://schemas.microsoft.com/office/powerpoint/2010/main" val="3111715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37865">
              <a:defRPr/>
            </a:pPr>
            <a:r>
              <a:rPr lang="fr-FR" sz="1500" dirty="0">
                <a:latin typeface="Arial" panose="020B0604020202020204" pitchFamily="34" charset="0"/>
                <a:ea typeface="+mj-ea"/>
                <a:cs typeface="Arial" panose="020B0604020202020204" pitchFamily="34" charset="0"/>
              </a:rPr>
              <a:t>Lorsqu'un utilisateur saisit une requête dans le moteur de recherche, celui-ci </a:t>
            </a:r>
            <a:r>
              <a:rPr lang="fr-FR" sz="1500" b="1" u="sng" dirty="0">
                <a:latin typeface="Arial" panose="020B0604020202020204" pitchFamily="34" charset="0"/>
                <a:ea typeface="+mj-ea"/>
                <a:cs typeface="Arial" panose="020B0604020202020204" pitchFamily="34" charset="0"/>
              </a:rPr>
              <a:t>lit son index</a:t>
            </a:r>
            <a:r>
              <a:rPr lang="fr-FR" sz="1500" b="1" dirty="0">
                <a:latin typeface="Arial" panose="020B0604020202020204" pitchFamily="34" charset="0"/>
                <a:ea typeface="+mj-ea"/>
                <a:cs typeface="Arial" panose="020B0604020202020204" pitchFamily="34" charset="0"/>
              </a:rPr>
              <a:t> </a:t>
            </a:r>
            <a:r>
              <a:rPr lang="fr-FR" sz="1500" dirty="0">
                <a:latin typeface="Arial" panose="020B0604020202020204" pitchFamily="34" charset="0"/>
                <a:ea typeface="+mj-ea"/>
                <a:cs typeface="Arial" panose="020B0604020202020204" pitchFamily="34" charset="0"/>
              </a:rPr>
              <a:t>pour trouver les pages les plus pertinentes par rapport aux mots-clés de la requête. URL = </a:t>
            </a:r>
            <a:r>
              <a:rPr lang="fr-FR" sz="1500" b="1" dirty="0">
                <a:solidFill>
                  <a:srgbClr val="040C28"/>
                </a:solidFill>
                <a:highlight>
                  <a:srgbClr val="D3E3FD"/>
                </a:highlight>
                <a:latin typeface="Arial" panose="020B0604020202020204" pitchFamily="34" charset="0"/>
                <a:cs typeface="Arial" panose="020B0604020202020204" pitchFamily="34" charset="0"/>
              </a:rPr>
              <a:t>U</a:t>
            </a:r>
            <a:r>
              <a:rPr lang="fr-FR" sz="1500" dirty="0">
                <a:solidFill>
                  <a:srgbClr val="040C28"/>
                </a:solidFill>
                <a:highlight>
                  <a:srgbClr val="D3E3FD"/>
                </a:highlight>
                <a:latin typeface="Arial" panose="020B0604020202020204" pitchFamily="34" charset="0"/>
                <a:cs typeface="Arial" panose="020B0604020202020204" pitchFamily="34" charset="0"/>
              </a:rPr>
              <a:t>niform </a:t>
            </a:r>
            <a:r>
              <a:rPr lang="fr-FR" sz="1500" b="1" dirty="0">
                <a:solidFill>
                  <a:srgbClr val="040C28"/>
                </a:solidFill>
                <a:highlight>
                  <a:srgbClr val="D3E3FD"/>
                </a:highlight>
                <a:latin typeface="Arial" panose="020B0604020202020204" pitchFamily="34" charset="0"/>
                <a:cs typeface="Arial" panose="020B0604020202020204" pitchFamily="34" charset="0"/>
              </a:rPr>
              <a:t>R</a:t>
            </a:r>
            <a:r>
              <a:rPr lang="fr-FR" sz="1500" dirty="0">
                <a:solidFill>
                  <a:srgbClr val="040C28"/>
                </a:solidFill>
                <a:highlight>
                  <a:srgbClr val="D3E3FD"/>
                </a:highlight>
                <a:latin typeface="Arial" panose="020B0604020202020204" pitchFamily="34" charset="0"/>
                <a:cs typeface="Arial" panose="020B0604020202020204" pitchFamily="34" charset="0"/>
              </a:rPr>
              <a:t>esource </a:t>
            </a:r>
            <a:r>
              <a:rPr lang="fr-FR" sz="1500" b="1" dirty="0">
                <a:solidFill>
                  <a:srgbClr val="040C28"/>
                </a:solidFill>
                <a:highlight>
                  <a:srgbClr val="D3E3FD"/>
                </a:highlight>
                <a:latin typeface="Arial" panose="020B0604020202020204" pitchFamily="34" charset="0"/>
                <a:cs typeface="Arial" panose="020B0604020202020204" pitchFamily="34" charset="0"/>
              </a:rPr>
              <a:t>L</a:t>
            </a:r>
            <a:r>
              <a:rPr lang="fr-FR" sz="1500" dirty="0">
                <a:solidFill>
                  <a:srgbClr val="040C28"/>
                </a:solidFill>
                <a:highlight>
                  <a:srgbClr val="D3E3FD"/>
                </a:highlight>
                <a:latin typeface="Arial" panose="020B0604020202020204" pitchFamily="34" charset="0"/>
                <a:cs typeface="Arial" panose="020B0604020202020204" pitchFamily="34" charset="0"/>
              </a:rPr>
              <a:t>ocator</a:t>
            </a:r>
            <a:r>
              <a:rPr lang="fr-FR" sz="1500" dirty="0">
                <a:solidFill>
                  <a:srgbClr val="4D5156"/>
                </a:solidFill>
                <a:highlight>
                  <a:srgbClr val="FFFFFF"/>
                </a:highlight>
                <a:latin typeface="Arial" panose="020B0604020202020204" pitchFamily="34" charset="0"/>
                <a:cs typeface="Arial" panose="020B0604020202020204" pitchFamily="34" charset="0"/>
              </a:rPr>
              <a:t> (ou, en français, « localisateur uniforme de ressource »). Une URL est simplement l'adresse d'une ressource donnée, unique sur le Web.</a:t>
            </a:r>
            <a:endParaRPr lang="fr-FR" sz="1500" dirty="0">
              <a:latin typeface="Arial" panose="020B0604020202020204" pitchFamily="34" charset="0"/>
              <a:ea typeface="+mj-ea"/>
              <a:cs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6553D76A-2FF7-424F-90A3-7CEE52D479A4}" type="slidenum">
              <a:rPr lang="fr-FR" smtClean="0"/>
              <a:t>17</a:t>
            </a:fld>
            <a:endParaRPr lang="fr-FR"/>
          </a:p>
        </p:txBody>
      </p:sp>
    </p:spTree>
    <p:extLst>
      <p:ext uri="{BB962C8B-B14F-4D97-AF65-F5344CB8AC3E}">
        <p14:creationId xmlns:p14="http://schemas.microsoft.com/office/powerpoint/2010/main" val="1515267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37865">
              <a:defRPr/>
            </a:pPr>
            <a:r>
              <a:rPr lang="fr-FR" sz="1500" dirty="0">
                <a:latin typeface="Arial" panose="020B0604020202020204" pitchFamily="34" charset="0"/>
                <a:ea typeface="+mj-ea"/>
                <a:cs typeface="Arial" panose="020B0604020202020204" pitchFamily="34" charset="0"/>
              </a:rPr>
              <a:t>Le moteur de recherche </a:t>
            </a:r>
            <a:r>
              <a:rPr lang="fr-FR" sz="1500" b="1" u="sng" dirty="0">
                <a:latin typeface="Arial" panose="020B0604020202020204" pitchFamily="34" charset="0"/>
                <a:ea typeface="+mj-ea"/>
                <a:cs typeface="Arial" panose="020B0604020202020204" pitchFamily="34" charset="0"/>
              </a:rPr>
              <a:t>affiche ensuite</a:t>
            </a:r>
            <a:r>
              <a:rPr lang="fr-FR" sz="1500" b="1" dirty="0">
                <a:latin typeface="Arial" panose="020B0604020202020204" pitchFamily="34" charset="0"/>
                <a:ea typeface="+mj-ea"/>
                <a:cs typeface="Arial" panose="020B0604020202020204" pitchFamily="34" charset="0"/>
              </a:rPr>
              <a:t> </a:t>
            </a:r>
            <a:r>
              <a:rPr lang="fr-FR" sz="1500" dirty="0">
                <a:latin typeface="Arial" panose="020B0604020202020204" pitchFamily="34" charset="0"/>
                <a:ea typeface="+mj-ea"/>
                <a:cs typeface="Arial" panose="020B0604020202020204" pitchFamily="34" charset="0"/>
              </a:rPr>
              <a:t>une liste de résultats, généralement classés par ordre de pertinence, avec des titres, des extraits de texte et des liens vers les pages web correspondantes.</a:t>
            </a:r>
          </a:p>
          <a:p>
            <a:endParaRPr lang="fr-FR" dirty="0"/>
          </a:p>
        </p:txBody>
      </p:sp>
      <p:sp>
        <p:nvSpPr>
          <p:cNvPr id="4" name="Espace réservé du numéro de diapositive 3"/>
          <p:cNvSpPr>
            <a:spLocks noGrp="1"/>
          </p:cNvSpPr>
          <p:nvPr>
            <p:ph type="sldNum" sz="quarter" idx="5"/>
          </p:nvPr>
        </p:nvSpPr>
        <p:spPr/>
        <p:txBody>
          <a:bodyPr/>
          <a:lstStyle/>
          <a:p>
            <a:fld id="{6553D76A-2FF7-424F-90A3-7CEE52D479A4}" type="slidenum">
              <a:rPr lang="fr-FR" smtClean="0"/>
              <a:t>18</a:t>
            </a:fld>
            <a:endParaRPr lang="fr-FR"/>
          </a:p>
        </p:txBody>
      </p:sp>
    </p:spTree>
    <p:extLst>
      <p:ext uri="{BB962C8B-B14F-4D97-AF65-F5344CB8AC3E}">
        <p14:creationId xmlns:p14="http://schemas.microsoft.com/office/powerpoint/2010/main" val="4182477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500" b="1" dirty="0">
                <a:latin typeface="Arial" panose="020B0604020202020204" pitchFamily="34" charset="0"/>
                <a:cs typeface="Arial" panose="020B0604020202020204" pitchFamily="34" charset="0"/>
              </a:rPr>
              <a:t> Les agents conversationnels </a:t>
            </a:r>
            <a:r>
              <a:rPr lang="fr-FR" sz="1500" dirty="0">
                <a:latin typeface="Arial" panose="020B0604020202020204" pitchFamily="34" charset="0"/>
                <a:cs typeface="Arial" panose="020B0604020202020204" pitchFamily="34" charset="0"/>
              </a:rPr>
              <a:t>tels </a:t>
            </a:r>
            <a:r>
              <a:rPr lang="fr-FR" sz="1500" dirty="0" err="1">
                <a:latin typeface="Arial" panose="020B0604020202020204" pitchFamily="34" charset="0"/>
                <a:cs typeface="Arial" panose="020B0604020202020204" pitchFamily="34" charset="0"/>
              </a:rPr>
              <a:t>ChatGPT</a:t>
            </a:r>
            <a:r>
              <a:rPr lang="fr-FR" sz="1500" dirty="0">
                <a:latin typeface="Arial" panose="020B0604020202020204" pitchFamily="34" charset="0"/>
                <a:cs typeface="Arial" panose="020B0604020202020204" pitchFamily="34" charset="0"/>
              </a:rPr>
              <a:t>, Gemini, </a:t>
            </a:r>
            <a:r>
              <a:rPr lang="fr-FR" sz="1500" dirty="0" err="1">
                <a:latin typeface="Arial" panose="020B0604020202020204" pitchFamily="34" charset="0"/>
                <a:cs typeface="Arial" panose="020B0604020202020204" pitchFamily="34" charset="0"/>
              </a:rPr>
              <a:t>Copilot</a:t>
            </a:r>
            <a:r>
              <a:rPr lang="fr-FR" sz="1500" dirty="0">
                <a:latin typeface="Arial" panose="020B0604020202020204" pitchFamily="34" charset="0"/>
                <a:cs typeface="Arial" panose="020B0604020202020204" pitchFamily="34" charset="0"/>
              </a:rPr>
              <a:t>, etc … sont aujourd’hui les nouveaux outils grand public de la nébuleuse de l’IA. Ces logiciels se présentent sous la forme de « conversation (</a:t>
            </a:r>
            <a:r>
              <a:rPr lang="fr-FR" sz="1500" b="1" dirty="0">
                <a:latin typeface="Arial" panose="020B0604020202020204" pitchFamily="34" charset="0"/>
                <a:cs typeface="Arial" panose="020B0604020202020204" pitchFamily="34" charset="0"/>
              </a:rPr>
              <a:t>chat</a:t>
            </a:r>
            <a:r>
              <a:rPr lang="fr-FR" sz="1500" dirty="0">
                <a:latin typeface="Arial" panose="020B0604020202020204" pitchFamily="34" charset="0"/>
                <a:cs typeface="Arial" panose="020B0604020202020204" pitchFamily="34" charset="0"/>
              </a:rPr>
              <a:t>) avec un ro</a:t>
            </a:r>
            <a:r>
              <a:rPr lang="fr-FR" sz="1500" b="1" dirty="0">
                <a:latin typeface="Arial" panose="020B0604020202020204" pitchFamily="34" charset="0"/>
                <a:cs typeface="Arial" panose="020B0604020202020204" pitchFamily="34" charset="0"/>
              </a:rPr>
              <a:t>bot</a:t>
            </a:r>
            <a:r>
              <a:rPr lang="fr-FR" sz="1500" dirty="0">
                <a:latin typeface="Arial" panose="020B0604020202020204" pitchFamily="34" charset="0"/>
                <a:cs typeface="Arial" panose="020B0604020202020204" pitchFamily="34" charset="0"/>
              </a:rPr>
              <a:t> ».</a:t>
            </a:r>
          </a:p>
          <a:p>
            <a:endParaRPr lang="fr-FR" dirty="0"/>
          </a:p>
        </p:txBody>
      </p:sp>
      <p:sp>
        <p:nvSpPr>
          <p:cNvPr id="4" name="Espace réservé du numéro de diapositive 3"/>
          <p:cNvSpPr>
            <a:spLocks noGrp="1"/>
          </p:cNvSpPr>
          <p:nvPr>
            <p:ph type="sldNum" sz="quarter" idx="5"/>
          </p:nvPr>
        </p:nvSpPr>
        <p:spPr/>
        <p:txBody>
          <a:bodyPr/>
          <a:lstStyle/>
          <a:p>
            <a:fld id="{6553D76A-2FF7-424F-90A3-7CEE52D479A4}" type="slidenum">
              <a:rPr lang="fr-FR" smtClean="0"/>
              <a:t>19</a:t>
            </a:fld>
            <a:endParaRPr lang="fr-FR"/>
          </a:p>
        </p:txBody>
      </p:sp>
    </p:spTree>
    <p:extLst>
      <p:ext uri="{BB962C8B-B14F-4D97-AF65-F5344CB8AC3E}">
        <p14:creationId xmlns:p14="http://schemas.microsoft.com/office/powerpoint/2010/main" val="303677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2</a:t>
            </a:fld>
            <a:endParaRPr lang="fr-FR"/>
          </a:p>
        </p:txBody>
      </p:sp>
    </p:spTree>
    <p:extLst>
      <p:ext uri="{BB962C8B-B14F-4D97-AF65-F5344CB8AC3E}">
        <p14:creationId xmlns:p14="http://schemas.microsoft.com/office/powerpoint/2010/main" val="4250802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500" dirty="0">
                <a:latin typeface="Arial" panose="020B0604020202020204" pitchFamily="34" charset="0"/>
                <a:cs typeface="Arial" panose="020B0604020202020204" pitchFamily="34" charset="0"/>
              </a:rPr>
              <a:t>Dans un contexte de </a:t>
            </a:r>
            <a:r>
              <a:rPr lang="fr-FR" sz="1500" u="sng" dirty="0">
                <a:latin typeface="Arial" panose="020B0604020202020204" pitchFamily="34" charset="0"/>
                <a:cs typeface="Arial" panose="020B0604020202020204" pitchFamily="34" charset="0"/>
              </a:rPr>
              <a:t>questionnement marchand</a:t>
            </a:r>
            <a:r>
              <a:rPr lang="fr-FR" sz="1500" dirty="0">
                <a:latin typeface="Arial" panose="020B0604020202020204" pitchFamily="34" charset="0"/>
                <a:cs typeface="Arial" panose="020B0604020202020204" pitchFamily="34" charset="0"/>
              </a:rPr>
              <a:t>, on </a:t>
            </a:r>
            <a:r>
              <a:rPr lang="fr-FR" sz="1500" b="1" dirty="0">
                <a:latin typeface="Arial" panose="020B0604020202020204" pitchFamily="34" charset="0"/>
                <a:cs typeface="Arial" panose="020B0604020202020204" pitchFamily="34" charset="0"/>
              </a:rPr>
              <a:t>saisit</a:t>
            </a:r>
            <a:r>
              <a:rPr lang="fr-FR" sz="1500" dirty="0">
                <a:latin typeface="Arial" panose="020B0604020202020204" pitchFamily="34" charset="0"/>
                <a:cs typeface="Arial" panose="020B0604020202020204" pitchFamily="34" charset="0"/>
              </a:rPr>
              <a:t> un texte et les contraintes. En temps réel l’agent conversationnel </a:t>
            </a:r>
            <a:r>
              <a:rPr lang="fr-FR" sz="1500" b="1" dirty="0">
                <a:latin typeface="Arial" panose="020B0604020202020204" pitchFamily="34" charset="0"/>
                <a:cs typeface="Arial" panose="020B0604020202020204" pitchFamily="34" charset="0"/>
              </a:rPr>
              <a:t>retourne en réponse un texte </a:t>
            </a:r>
            <a:r>
              <a:rPr lang="fr-FR" sz="1500" dirty="0">
                <a:latin typeface="Arial" panose="020B0604020202020204" pitchFamily="34" charset="0"/>
                <a:cs typeface="Arial" panose="020B0604020202020204" pitchFamily="34" charset="0"/>
              </a:rPr>
              <a:t>et éventuellement une relance dans le droit fil de la question précédente.</a:t>
            </a:r>
          </a:p>
          <a:p>
            <a:r>
              <a:rPr lang="fr-FR" sz="1500" dirty="0">
                <a:latin typeface="Arial" panose="020B0604020202020204" pitchFamily="34" charset="0"/>
                <a:cs typeface="Arial" panose="020B0604020202020204" pitchFamily="34" charset="0"/>
              </a:rPr>
              <a:t>Dans les </a:t>
            </a:r>
            <a:r>
              <a:rPr lang="fr-FR" sz="1500" b="1" dirty="0" err="1">
                <a:latin typeface="Arial" panose="020B0604020202020204" pitchFamily="34" charset="0"/>
                <a:cs typeface="Arial" panose="020B0604020202020204" pitchFamily="34" charset="0"/>
              </a:rPr>
              <a:t>Chatbot</a:t>
            </a:r>
            <a:r>
              <a:rPr lang="fr-FR" sz="1500" b="1" dirty="0">
                <a:latin typeface="Arial" panose="020B0604020202020204" pitchFamily="34" charset="0"/>
                <a:cs typeface="Arial" panose="020B0604020202020204" pitchFamily="34" charset="0"/>
              </a:rPr>
              <a:t> </a:t>
            </a:r>
            <a:r>
              <a:rPr lang="fr-FR" sz="1500" dirty="0">
                <a:latin typeface="Arial" panose="020B0604020202020204" pitchFamily="34" charset="0"/>
                <a:cs typeface="Arial" panose="020B0604020202020204" pitchFamily="34" charset="0"/>
              </a:rPr>
              <a:t>de type marchand (cas de l’achat de billets), les cas de figure des questions sont connus et prévus dans la construction du </a:t>
            </a:r>
            <a:r>
              <a:rPr lang="fr-FR" sz="1500" dirty="0" err="1">
                <a:latin typeface="Arial" panose="020B0604020202020204" pitchFamily="34" charset="0"/>
                <a:cs typeface="Arial" panose="020B0604020202020204" pitchFamily="34" charset="0"/>
              </a:rPr>
              <a:t>chatbot</a:t>
            </a:r>
            <a:r>
              <a:rPr lang="fr-FR" sz="1500" dirty="0">
                <a:latin typeface="Arial" panose="020B0604020202020204" pitchFamily="34" charset="0"/>
                <a:cs typeface="Arial" panose="020B0604020202020204" pitchFamily="34" charset="0"/>
              </a:rPr>
              <a:t>, de même pour les options à proposer.</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6553D76A-2FF7-424F-90A3-7CEE52D479A4}" type="slidenum">
              <a:rPr lang="fr-FR" smtClean="0"/>
              <a:t>20</a:t>
            </a:fld>
            <a:endParaRPr lang="fr-FR"/>
          </a:p>
        </p:txBody>
      </p:sp>
    </p:spTree>
    <p:extLst>
      <p:ext uri="{BB962C8B-B14F-4D97-AF65-F5344CB8AC3E}">
        <p14:creationId xmlns:p14="http://schemas.microsoft.com/office/powerpoint/2010/main" val="754543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500" dirty="0">
                <a:latin typeface="Arial" panose="020B0604020202020204" pitchFamily="34" charset="0"/>
                <a:cs typeface="Arial" panose="020B0604020202020204" pitchFamily="34" charset="0"/>
              </a:rPr>
              <a:t>Dans un </a:t>
            </a:r>
            <a:r>
              <a:rPr lang="fr-FR" sz="1500" b="1" dirty="0" err="1">
                <a:latin typeface="Arial" panose="020B0604020202020204" pitchFamily="34" charset="0"/>
                <a:cs typeface="Arial" panose="020B0604020202020204" pitchFamily="34" charset="0"/>
              </a:rPr>
              <a:t>Chatbot</a:t>
            </a:r>
            <a:r>
              <a:rPr lang="fr-FR" sz="1500" dirty="0">
                <a:latin typeface="Arial" panose="020B0604020202020204" pitchFamily="34" charset="0"/>
                <a:cs typeface="Arial" panose="020B0604020202020204" pitchFamily="34" charset="0"/>
              </a:rPr>
              <a:t> de </a:t>
            </a:r>
            <a:r>
              <a:rPr lang="fr-FR" sz="1500" b="1" dirty="0">
                <a:latin typeface="Arial" panose="020B0604020202020204" pitchFamily="34" charset="0"/>
                <a:cs typeface="Arial" panose="020B0604020202020204" pitchFamily="34" charset="0"/>
              </a:rPr>
              <a:t>questionnement ouvert </a:t>
            </a:r>
            <a:r>
              <a:rPr lang="fr-FR" sz="1500" dirty="0">
                <a:latin typeface="Arial" panose="020B0604020202020204" pitchFamily="34" charset="0"/>
                <a:cs typeface="Arial" panose="020B0604020202020204" pitchFamily="34" charset="0"/>
              </a:rPr>
              <a:t>de type recherche documentaire, le </a:t>
            </a:r>
            <a:r>
              <a:rPr lang="fr-FR" sz="1500" b="1" dirty="0" err="1">
                <a:latin typeface="Arial" panose="020B0604020202020204" pitchFamily="34" charset="0"/>
                <a:cs typeface="Arial" panose="020B0604020202020204" pitchFamily="34" charset="0"/>
              </a:rPr>
              <a:t>Chatbot</a:t>
            </a:r>
            <a:r>
              <a:rPr lang="fr-FR" sz="1500" b="1" dirty="0">
                <a:latin typeface="Arial" panose="020B0604020202020204" pitchFamily="34" charset="0"/>
                <a:cs typeface="Arial" panose="020B0604020202020204" pitchFamily="34" charset="0"/>
              </a:rPr>
              <a:t> identifie </a:t>
            </a:r>
            <a:r>
              <a:rPr lang="fr-FR" sz="1500" dirty="0">
                <a:latin typeface="Arial" panose="020B0604020202020204" pitchFamily="34" charset="0"/>
                <a:cs typeface="Arial" panose="020B0604020202020204" pitchFamily="34" charset="0"/>
              </a:rPr>
              <a:t>les mots clefs</a:t>
            </a:r>
            <a:r>
              <a:rPr lang="fr-FR" sz="1500" b="1" dirty="0">
                <a:latin typeface="Arial" panose="020B0604020202020204" pitchFamily="34" charset="0"/>
                <a:cs typeface="Arial" panose="020B0604020202020204" pitchFamily="34" charset="0"/>
              </a:rPr>
              <a:t>, recherche </a:t>
            </a:r>
            <a:r>
              <a:rPr lang="fr-FR" sz="1500" dirty="0">
                <a:latin typeface="Arial" panose="020B0604020202020204" pitchFamily="34" charset="0"/>
                <a:cs typeface="Arial" panose="020B0604020202020204" pitchFamily="34" charset="0"/>
              </a:rPr>
              <a:t>tout ce qui a pu être trouvé dans les bibliothèques d’index et restitue une réponse </a:t>
            </a:r>
            <a:r>
              <a:rPr lang="fr-FR" sz="1500" b="1" dirty="0">
                <a:latin typeface="Arial" panose="020B0604020202020204" pitchFamily="34" charset="0"/>
                <a:cs typeface="Arial" panose="020B0604020202020204" pitchFamily="34" charset="0"/>
              </a:rPr>
              <a:t>synthétique,</a:t>
            </a:r>
            <a:r>
              <a:rPr lang="fr-FR" sz="1500" dirty="0">
                <a:latin typeface="Arial" panose="020B0604020202020204" pitchFamily="34" charset="0"/>
                <a:cs typeface="Arial" panose="020B0604020202020204" pitchFamily="34" charset="0"/>
              </a:rPr>
              <a:t> </a:t>
            </a:r>
            <a:r>
              <a:rPr lang="fr-FR" sz="1500" b="1" dirty="0">
                <a:latin typeface="Arial" panose="020B0604020202020204" pitchFamily="34" charset="0"/>
                <a:cs typeface="Arial" panose="020B0604020202020204" pitchFamily="34" charset="0"/>
              </a:rPr>
              <a:t>documentée et structurée.</a:t>
            </a:r>
          </a:p>
          <a:p>
            <a:r>
              <a:rPr lang="fr-FR" sz="1500" dirty="0">
                <a:latin typeface="Arial" panose="020B0604020202020204" pitchFamily="34" charset="0"/>
                <a:cs typeface="Arial" panose="020B0604020202020204" pitchFamily="34" charset="0"/>
              </a:rPr>
              <a:t>La restitution donne ainsi une trame servant de base pour approfondir </a:t>
            </a:r>
            <a:r>
              <a:rPr lang="fr-FR" sz="1500" u="sng" dirty="0">
                <a:latin typeface="Arial" panose="020B0604020202020204" pitchFamily="34" charset="0"/>
                <a:cs typeface="Arial" panose="020B0604020202020204" pitchFamily="34" charset="0"/>
              </a:rPr>
              <a:t>soi-même</a:t>
            </a:r>
            <a:r>
              <a:rPr lang="fr-FR" sz="1500" dirty="0">
                <a:latin typeface="Arial" panose="020B0604020202020204" pitchFamily="34" charset="0"/>
                <a:cs typeface="Arial" panose="020B0604020202020204" pitchFamily="34" charset="0"/>
              </a:rPr>
              <a:t> sa recherche documentaire. </a:t>
            </a:r>
          </a:p>
          <a:p>
            <a:endParaRPr lang="fr-FR" dirty="0"/>
          </a:p>
        </p:txBody>
      </p:sp>
      <p:sp>
        <p:nvSpPr>
          <p:cNvPr id="4" name="Espace réservé du numéro de diapositive 3"/>
          <p:cNvSpPr>
            <a:spLocks noGrp="1"/>
          </p:cNvSpPr>
          <p:nvPr>
            <p:ph type="sldNum" sz="quarter" idx="5"/>
          </p:nvPr>
        </p:nvSpPr>
        <p:spPr/>
        <p:txBody>
          <a:bodyPr/>
          <a:lstStyle/>
          <a:p>
            <a:fld id="{6553D76A-2FF7-424F-90A3-7CEE52D479A4}" type="slidenum">
              <a:rPr lang="fr-FR" smtClean="0"/>
              <a:t>21</a:t>
            </a:fld>
            <a:endParaRPr lang="fr-FR"/>
          </a:p>
        </p:txBody>
      </p:sp>
    </p:spTree>
    <p:extLst>
      <p:ext uri="{BB962C8B-B14F-4D97-AF65-F5344CB8AC3E}">
        <p14:creationId xmlns:p14="http://schemas.microsoft.com/office/powerpoint/2010/main" val="895635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566738"/>
            <a:ext cx="5953125" cy="3349625"/>
          </a:xfrm>
        </p:spPr>
      </p:sp>
      <p:sp>
        <p:nvSpPr>
          <p:cNvPr id="3" name="Espace réservé des notes 2"/>
          <p:cNvSpPr>
            <a:spLocks noGrp="1"/>
          </p:cNvSpPr>
          <p:nvPr>
            <p:ph type="body" idx="1"/>
          </p:nvPr>
        </p:nvSpPr>
        <p:spPr>
          <a:xfrm>
            <a:off x="679482" y="3916122"/>
            <a:ext cx="5438711" cy="5605513"/>
          </a:xfrm>
        </p:spPr>
        <p:txBody>
          <a:bodyPr/>
          <a:lstStyle/>
          <a:p>
            <a:r>
              <a:rPr lang="fr-FR" sz="1300" dirty="0">
                <a:latin typeface="Arial" panose="020B0604020202020204" pitchFamily="34" charset="0"/>
                <a:cs typeface="Arial" panose="020B0604020202020204" pitchFamily="34" charset="0"/>
              </a:rPr>
              <a:t>Dans les </a:t>
            </a:r>
            <a:r>
              <a:rPr lang="fr-FR" sz="1300" dirty="0" err="1">
                <a:latin typeface="Arial" panose="020B0604020202020204" pitchFamily="34" charset="0"/>
                <a:cs typeface="Arial" panose="020B0604020202020204" pitchFamily="34" charset="0"/>
              </a:rPr>
              <a:t>Chatbot</a:t>
            </a:r>
            <a:r>
              <a:rPr lang="fr-FR" sz="1300" dirty="0">
                <a:latin typeface="Arial" panose="020B0604020202020204" pitchFamily="34" charset="0"/>
                <a:cs typeface="Arial" panose="020B0604020202020204" pitchFamily="34" charset="0"/>
              </a:rPr>
              <a:t> de </a:t>
            </a:r>
            <a:r>
              <a:rPr lang="fr-FR" sz="1300" b="1" dirty="0">
                <a:latin typeface="Arial" panose="020B0604020202020204" pitchFamily="34" charset="0"/>
                <a:cs typeface="Arial" panose="020B0604020202020204" pitchFamily="34" charset="0"/>
              </a:rPr>
              <a:t>type aide à la créativité</a:t>
            </a:r>
            <a:r>
              <a:rPr lang="fr-FR" sz="1300" dirty="0">
                <a:latin typeface="Arial" panose="020B0604020202020204" pitchFamily="34" charset="0"/>
                <a:cs typeface="Arial" panose="020B0604020202020204" pitchFamily="34" charset="0"/>
              </a:rPr>
              <a:t> la restitution sera cette fois entièrement basée sur le phénomène de l’IA prédictive qui est la forme la plus spectaculaire du </a:t>
            </a:r>
            <a:r>
              <a:rPr lang="fr-FR" sz="1300" dirty="0" err="1">
                <a:latin typeface="Arial" panose="020B0604020202020204" pitchFamily="34" charset="0"/>
                <a:cs typeface="Arial" panose="020B0604020202020204" pitchFamily="34" charset="0"/>
              </a:rPr>
              <a:t>Chatbot</a:t>
            </a:r>
            <a:r>
              <a:rPr lang="fr-FR" sz="1300" dirty="0">
                <a:latin typeface="Arial" panose="020B0604020202020204" pitchFamily="34" charset="0"/>
                <a:cs typeface="Arial" panose="020B0604020202020204" pitchFamily="34" charset="0"/>
              </a:rPr>
              <a:t>. </a:t>
            </a:r>
          </a:p>
          <a:p>
            <a:r>
              <a:rPr lang="fr-FR" sz="1300" dirty="0">
                <a:latin typeface="Arial" panose="020B0604020202020204" pitchFamily="34" charset="0"/>
                <a:cs typeface="Arial" panose="020B0604020202020204" pitchFamily="34" charset="0"/>
              </a:rPr>
              <a:t>Nous lançons cette demande : « Ecris moi un petit texte à la façon de Lamartine où il est question de mon chat qui dort, du calme de la maison, du soleil qui brille, du chien qui aboie dehors »</a:t>
            </a:r>
          </a:p>
          <a:p>
            <a:r>
              <a:rPr lang="fr-FR" sz="1300" dirty="0">
                <a:latin typeface="Arial" panose="020B0604020202020204" pitchFamily="34" charset="0"/>
                <a:cs typeface="Arial" panose="020B0604020202020204" pitchFamily="34" charset="0"/>
              </a:rPr>
              <a:t>Observons la restitution : (lire rapidement la restitution)</a:t>
            </a:r>
          </a:p>
          <a:p>
            <a:endParaRPr lang="fr-FR" sz="1300" dirty="0">
              <a:latin typeface="Arial" panose="020B0604020202020204" pitchFamily="34" charset="0"/>
              <a:cs typeface="Arial" panose="020B0604020202020204" pitchFamily="34" charset="0"/>
            </a:endParaRPr>
          </a:p>
          <a:p>
            <a:r>
              <a:rPr lang="fr-FR" sz="1300" dirty="0">
                <a:latin typeface="Arial" panose="020B0604020202020204" pitchFamily="34" charset="0"/>
                <a:cs typeface="Arial" panose="020B0604020202020204" pitchFamily="34" charset="0"/>
              </a:rPr>
              <a:t>« Dans le silence apaisé de cette demeure, où chaque heure semble se suspendre, je contemple mon chat, paisible et endormi, lové en un cercle parfait sur le bord de la fenêtre. Son souffle léger rythme ce calme infini, comme une onde douce sur un lac immobile. Le soleil, d'un éclat doré, inonde la pièce de sa lumière bienveillante, caressant les murs d'une chaleur subtile, et l’ombre du feuillage dansant vient s'y mêler en silence.</a:t>
            </a:r>
          </a:p>
          <a:p>
            <a:r>
              <a:rPr lang="fr-FR" sz="1300" dirty="0">
                <a:latin typeface="Arial" panose="020B0604020202020204" pitchFamily="34" charset="0"/>
                <a:cs typeface="Arial" panose="020B0604020202020204" pitchFamily="34" charset="0"/>
              </a:rPr>
              <a:t>Dehors, l'aboiement lointain d'un chien perce ce tableau de quiétude, rappelant la vie qui s'agite au-delà de ces murs tranquilles. Mais ici, rien ne trouble la sérénité; le temps semble s'évanouir, et je goûte, dans ce moment fragile, une paix profonde, à l'abri du tumulte du monde. Mon chat sommeille toujours, indifférent aux bruits du dehors, comme un symbole d'harmonie dans ce jardin de lumière. »</a:t>
            </a:r>
          </a:p>
          <a:p>
            <a:endParaRPr lang="fr-FR" sz="1300" dirty="0">
              <a:latin typeface="Arial" panose="020B0604020202020204" pitchFamily="34" charset="0"/>
              <a:cs typeface="Arial" panose="020B0604020202020204" pitchFamily="34" charset="0"/>
            </a:endParaRPr>
          </a:p>
          <a:p>
            <a:r>
              <a:rPr lang="fr-FR" sz="1300" dirty="0">
                <a:latin typeface="Arial" panose="020B0604020202020204" pitchFamily="34" charset="0"/>
                <a:cs typeface="Arial" panose="020B0604020202020204" pitchFamily="34" charset="0"/>
              </a:rPr>
              <a:t>Bien que spectaculaire, l’IA prédictive n’en reste pas moins basée sur des associations de mots déjà observées et observées avec une très grande fréquence, ce qui revient à dire que l’IA ne fait que restituer ce qui a déjà été associé ou déjà été restitué. La créativité apparente n’est en fait qu’une restitution basée sur une nouvelle combinaison d’entités déjà associées.</a:t>
            </a:r>
          </a:p>
          <a:p>
            <a:endParaRPr lang="fr-FR" dirty="0"/>
          </a:p>
        </p:txBody>
      </p:sp>
      <p:sp>
        <p:nvSpPr>
          <p:cNvPr id="4" name="Espace réservé du numéro de diapositive 3"/>
          <p:cNvSpPr>
            <a:spLocks noGrp="1"/>
          </p:cNvSpPr>
          <p:nvPr>
            <p:ph type="sldNum" sz="quarter" idx="5"/>
          </p:nvPr>
        </p:nvSpPr>
        <p:spPr/>
        <p:txBody>
          <a:bodyPr/>
          <a:lstStyle/>
          <a:p>
            <a:fld id="{6553D76A-2FF7-424F-90A3-7CEE52D479A4}" type="slidenum">
              <a:rPr lang="fr-FR" smtClean="0"/>
              <a:t>22</a:t>
            </a:fld>
            <a:endParaRPr lang="fr-FR"/>
          </a:p>
        </p:txBody>
      </p:sp>
    </p:spTree>
    <p:extLst>
      <p:ext uri="{BB962C8B-B14F-4D97-AF65-F5344CB8AC3E}">
        <p14:creationId xmlns:p14="http://schemas.microsoft.com/office/powerpoint/2010/main" val="1229081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FR" sz="1500" dirty="0">
                <a:latin typeface="Arial" panose="020B0604020202020204" pitchFamily="34" charset="0"/>
                <a:cs typeface="Arial" panose="020B0604020202020204" pitchFamily="34" charset="0"/>
              </a:rPr>
              <a:t>Comment fonctionne l’IA prédictive : D’abord par un entraînement au langage pour conduire à un modèle.</a:t>
            </a:r>
          </a:p>
          <a:p>
            <a:pPr defTabSz="837865">
              <a:defRPr/>
            </a:pPr>
            <a:r>
              <a:rPr lang="fr-FR" sz="1500" dirty="0">
                <a:latin typeface="Arial" panose="020B0604020202020204" pitchFamily="34" charset="0"/>
                <a:cs typeface="Arial" panose="020B0604020202020204" pitchFamily="34" charset="0"/>
              </a:rPr>
              <a:t>Le </a:t>
            </a:r>
            <a:r>
              <a:rPr lang="fr-FR" sz="1500" b="1" dirty="0">
                <a:latin typeface="Arial" panose="020B0604020202020204" pitchFamily="34" charset="0"/>
                <a:cs typeface="Arial" panose="020B0604020202020204" pitchFamily="34" charset="0"/>
              </a:rPr>
              <a:t>pré-entraînement</a:t>
            </a:r>
            <a:r>
              <a:rPr lang="fr-FR" sz="1500" dirty="0">
                <a:latin typeface="Arial" panose="020B0604020202020204" pitchFamily="34" charset="0"/>
                <a:cs typeface="Arial" panose="020B0604020202020204" pitchFamily="34" charset="0"/>
              </a:rPr>
              <a:t> </a:t>
            </a:r>
            <a:r>
              <a:rPr lang="fr-FR" sz="1500" b="1" dirty="0">
                <a:latin typeface="Arial" panose="020B0604020202020204" pitchFamily="34" charset="0"/>
                <a:cs typeface="Arial" panose="020B0604020202020204" pitchFamily="34" charset="0"/>
              </a:rPr>
              <a:t>analyse</a:t>
            </a:r>
            <a:r>
              <a:rPr lang="fr-FR" sz="1500" dirty="0">
                <a:latin typeface="Arial" panose="020B0604020202020204" pitchFamily="34" charset="0"/>
                <a:cs typeface="Arial" panose="020B0604020202020204" pitchFamily="34" charset="0"/>
              </a:rPr>
              <a:t> de millions et des millions de textes. Il apprend les </a:t>
            </a:r>
            <a:r>
              <a:rPr lang="fr-FR" sz="1500" b="1" dirty="0">
                <a:latin typeface="Arial" panose="020B0604020202020204" pitchFamily="34" charset="0"/>
                <a:cs typeface="Arial" panose="020B0604020202020204" pitchFamily="34" charset="0"/>
              </a:rPr>
              <a:t>structures linguistiques</a:t>
            </a:r>
            <a:r>
              <a:rPr lang="fr-FR" sz="1500" dirty="0">
                <a:latin typeface="Arial" panose="020B0604020202020204" pitchFamily="34" charset="0"/>
                <a:cs typeface="Arial" panose="020B0604020202020204" pitchFamily="34" charset="0"/>
              </a:rPr>
              <a:t>, </a:t>
            </a:r>
            <a:r>
              <a:rPr lang="fr-FR" sz="1500" b="1" dirty="0">
                <a:latin typeface="Arial" panose="020B0604020202020204" pitchFamily="34" charset="0"/>
                <a:cs typeface="Arial" panose="020B0604020202020204" pitchFamily="34" charset="0"/>
              </a:rPr>
              <a:t>les relations contextuelles, </a:t>
            </a:r>
            <a:r>
              <a:rPr lang="fr-FR" sz="1500" dirty="0">
                <a:latin typeface="Arial" panose="020B0604020202020204" pitchFamily="34" charset="0"/>
                <a:cs typeface="Arial" panose="020B0604020202020204" pitchFamily="34" charset="0"/>
              </a:rPr>
              <a:t>les significations des mots et des phrases.</a:t>
            </a:r>
          </a:p>
          <a:p>
            <a:pPr defTabSz="837865">
              <a:defRPr/>
            </a:pPr>
            <a:r>
              <a:rPr lang="fr-FR" sz="1500" i="1" dirty="0">
                <a:latin typeface="Arial" panose="020B0604020202020204" pitchFamily="34" charset="0"/>
                <a:cs typeface="Arial" panose="020B0604020202020204" pitchFamily="34" charset="0"/>
              </a:rPr>
              <a:t>On utilise ici les étapes de la recherche sémantique (on ne reconnait le sens d’un mot qu’à partir de son contexte, exemple: « </a:t>
            </a:r>
            <a:r>
              <a:rPr lang="fr-FR" sz="1500" i="1" u="sng" dirty="0">
                <a:latin typeface="Arial" panose="020B0604020202020204" pitchFamily="34" charset="0"/>
                <a:cs typeface="Arial" panose="020B0604020202020204" pitchFamily="34" charset="0"/>
              </a:rPr>
              <a:t>j’ai noué </a:t>
            </a:r>
            <a:r>
              <a:rPr lang="fr-FR" sz="1500" i="1" dirty="0">
                <a:latin typeface="Arial" panose="020B0604020202020204" pitchFamily="34" charset="0"/>
                <a:cs typeface="Arial" panose="020B0604020202020204" pitchFamily="34" charset="0"/>
              </a:rPr>
              <a:t>des liens d’amitié » </a:t>
            </a:r>
            <a:r>
              <a:rPr lang="fr-FR" sz="1500" i="1" u="sng" dirty="0">
                <a:latin typeface="Arial" panose="020B0604020202020204" pitchFamily="34" charset="0"/>
                <a:cs typeface="Arial" panose="020B0604020202020204" pitchFamily="34" charset="0"/>
              </a:rPr>
              <a:t>versus </a:t>
            </a:r>
            <a:r>
              <a:rPr lang="fr-FR" sz="1500" i="1" dirty="0">
                <a:latin typeface="Arial" panose="020B0604020202020204" pitchFamily="34" charset="0"/>
                <a:cs typeface="Arial" panose="020B0604020202020204" pitchFamily="34" charset="0"/>
              </a:rPr>
              <a:t>« </a:t>
            </a:r>
            <a:r>
              <a:rPr lang="fr-FR" sz="1500" i="1" u="sng" dirty="0">
                <a:latin typeface="Arial" panose="020B0604020202020204" pitchFamily="34" charset="0"/>
                <a:cs typeface="Arial" panose="020B0604020202020204" pitchFamily="34" charset="0"/>
              </a:rPr>
              <a:t>j’ai noué </a:t>
            </a:r>
            <a:r>
              <a:rPr lang="fr-FR" sz="1500" i="1" dirty="0">
                <a:latin typeface="Arial" panose="020B0604020202020204" pitchFamily="34" charset="0"/>
                <a:cs typeface="Arial" panose="020B0604020202020204" pitchFamily="34" charset="0"/>
              </a:rPr>
              <a:t>ma cravate ») :</a:t>
            </a:r>
          </a:p>
          <a:p>
            <a:pPr defTabSz="837865">
              <a:defRPr/>
            </a:pPr>
            <a:r>
              <a:rPr lang="fr-FR" sz="1500" dirty="0">
                <a:latin typeface="Arial" panose="020B0604020202020204" pitchFamily="34" charset="0"/>
                <a:cs typeface="Arial" panose="020B0604020202020204" pitchFamily="34" charset="0"/>
              </a:rPr>
              <a:t>Enfin le </a:t>
            </a:r>
            <a:r>
              <a:rPr lang="fr-FR" sz="1500" b="1" dirty="0">
                <a:latin typeface="Arial" panose="020B0604020202020204" pitchFamily="34" charset="0"/>
                <a:cs typeface="Arial" panose="020B0604020202020204" pitchFamily="34" charset="0"/>
              </a:rPr>
              <a:t>pré-entraînement calcule les probabilités d’associations </a:t>
            </a:r>
            <a:r>
              <a:rPr lang="fr-FR" sz="1500" dirty="0">
                <a:latin typeface="Arial" panose="020B0604020202020204" pitchFamily="34" charset="0"/>
                <a:cs typeface="Arial" panose="020B0604020202020204" pitchFamily="34" charset="0"/>
              </a:rPr>
              <a:t>contextuelles (statistiques sémantiques) </a:t>
            </a:r>
            <a:r>
              <a:rPr lang="fr-FR" sz="1500" b="1" dirty="0">
                <a:latin typeface="Arial" panose="020B0604020202020204" pitchFamily="34" charset="0"/>
                <a:cs typeface="Arial" panose="020B0604020202020204" pitchFamily="34" charset="0"/>
              </a:rPr>
              <a:t>des mots entre eux et aboutit à prédire le mot suivant. </a:t>
            </a:r>
            <a:endParaRPr lang="fr-FR" sz="1500" dirty="0">
              <a:latin typeface="Arial" panose="020B0604020202020204" pitchFamily="34" charset="0"/>
              <a:cs typeface="Arial" panose="020B0604020202020204" pitchFamily="34" charset="0"/>
            </a:endParaRPr>
          </a:p>
          <a:p>
            <a:pPr defTabSz="837865">
              <a:defRPr/>
            </a:pPr>
            <a:endParaRPr lang="fr-FR" sz="1100" dirty="0">
              <a:latin typeface="Bookman Old Style" panose="02050604050505020204" pitchFamily="18" charset="0"/>
            </a:endParaRPr>
          </a:p>
          <a:p>
            <a:pPr defTabSz="837865">
              <a:defRPr/>
            </a:pPr>
            <a:endParaRPr lang="fr-FR" sz="1100" dirty="0">
              <a:latin typeface="Bookman Old Style" panose="020506040505050202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6553D76A-2FF7-424F-90A3-7CEE52D479A4}" type="slidenum">
              <a:rPr lang="fr-FR" smtClean="0"/>
              <a:t>23</a:t>
            </a:fld>
            <a:endParaRPr lang="fr-FR"/>
          </a:p>
        </p:txBody>
      </p:sp>
    </p:spTree>
    <p:extLst>
      <p:ext uri="{BB962C8B-B14F-4D97-AF65-F5344CB8AC3E}">
        <p14:creationId xmlns:p14="http://schemas.microsoft.com/office/powerpoint/2010/main" val="242384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482" y="4776872"/>
            <a:ext cx="5438711" cy="4451429"/>
          </a:xfrm>
        </p:spPr>
        <p:txBody>
          <a:bodyPr/>
          <a:lstStyle/>
          <a:p>
            <a:pPr algn="just"/>
            <a:r>
              <a:rPr lang="fr-FR" sz="1500" dirty="0">
                <a:latin typeface="Arial" panose="020B0604020202020204" pitchFamily="34" charset="0"/>
                <a:cs typeface="Arial" panose="020B0604020202020204" pitchFamily="34" charset="0"/>
              </a:rPr>
              <a:t>Exemple de pré-entraînement :</a:t>
            </a:r>
          </a:p>
          <a:p>
            <a:pPr algn="just"/>
            <a:r>
              <a:rPr lang="fr-FR" sz="1500" dirty="0">
                <a:latin typeface="Arial" panose="020B0604020202020204" pitchFamily="34" charset="0"/>
                <a:cs typeface="Arial" panose="020B0604020202020204" pitchFamily="34" charset="0"/>
              </a:rPr>
              <a:t>1. Soit un corpus de </a:t>
            </a:r>
            <a:r>
              <a:rPr lang="fr-FR" sz="1500" u="sng" dirty="0">
                <a:latin typeface="Arial" panose="020B0604020202020204" pitchFamily="34" charset="0"/>
                <a:cs typeface="Arial" panose="020B0604020202020204" pitchFamily="34" charset="0"/>
              </a:rPr>
              <a:t>données</a:t>
            </a:r>
            <a:r>
              <a:rPr lang="fr-FR" sz="1500" dirty="0">
                <a:latin typeface="Arial" panose="020B0604020202020204" pitchFamily="34" charset="0"/>
                <a:cs typeface="Arial" panose="020B0604020202020204" pitchFamily="34" charset="0"/>
              </a:rPr>
              <a:t> linguistiques :</a:t>
            </a:r>
          </a:p>
          <a:p>
            <a:pPr algn="just"/>
            <a:r>
              <a:rPr lang="fr-FR" sz="1500" dirty="0">
                <a:latin typeface="Arial" panose="020B0604020202020204" pitchFamily="34" charset="0"/>
                <a:cs typeface="Arial" panose="020B0604020202020204" pitchFamily="34" charset="0"/>
              </a:rPr>
              <a:t>« </a:t>
            </a:r>
            <a:r>
              <a:rPr lang="fr-FR" sz="1500" i="1" dirty="0">
                <a:latin typeface="Arial" panose="020B0604020202020204" pitchFamily="34" charset="0"/>
                <a:cs typeface="Arial" panose="020B0604020202020204" pitchFamily="34" charset="0"/>
              </a:rPr>
              <a:t>Le chat noir dormait sur le </a:t>
            </a:r>
            <a:r>
              <a:rPr lang="fr-FR" sz="1500" i="1" dirty="0">
                <a:highlight>
                  <a:srgbClr val="00FFFF"/>
                </a:highlight>
                <a:latin typeface="Arial" panose="020B0604020202020204" pitchFamily="34" charset="0"/>
                <a:cs typeface="Arial" panose="020B0604020202020204" pitchFamily="34" charset="0"/>
              </a:rPr>
              <a:t>canapé</a:t>
            </a:r>
            <a:r>
              <a:rPr lang="fr-FR" sz="1500" i="1" dirty="0">
                <a:latin typeface="Arial" panose="020B0604020202020204" pitchFamily="34" charset="0"/>
                <a:cs typeface="Arial" panose="020B0604020202020204" pitchFamily="34" charset="0"/>
              </a:rPr>
              <a:t>. Le soleil brillait à travers la </a:t>
            </a:r>
            <a:r>
              <a:rPr lang="fr-FR" sz="1500" i="1" dirty="0">
                <a:highlight>
                  <a:srgbClr val="FFFF00"/>
                </a:highlight>
                <a:latin typeface="Arial" panose="020B0604020202020204" pitchFamily="34" charset="0"/>
                <a:cs typeface="Arial" panose="020B0604020202020204" pitchFamily="34" charset="0"/>
              </a:rPr>
              <a:t>fenêtre</a:t>
            </a:r>
            <a:r>
              <a:rPr lang="fr-FR" sz="1500" i="1" dirty="0">
                <a:latin typeface="Arial" panose="020B0604020202020204" pitchFamily="34" charset="0"/>
                <a:cs typeface="Arial" panose="020B0604020202020204" pitchFamily="34" charset="0"/>
              </a:rPr>
              <a:t>. Le chien aboyait dans le </a:t>
            </a:r>
            <a:r>
              <a:rPr lang="fr-FR" sz="1500" i="1" dirty="0">
                <a:highlight>
                  <a:srgbClr val="00FF00"/>
                </a:highlight>
                <a:latin typeface="Arial" panose="020B0604020202020204" pitchFamily="34" charset="0"/>
                <a:cs typeface="Arial" panose="020B0604020202020204" pitchFamily="34" charset="0"/>
              </a:rPr>
              <a:t>jardin</a:t>
            </a:r>
            <a:r>
              <a:rPr lang="fr-FR" sz="1500" i="1" dirty="0">
                <a:latin typeface="Arial" panose="020B0604020202020204" pitchFamily="34" charset="0"/>
                <a:cs typeface="Arial" panose="020B0604020202020204" pitchFamily="34" charset="0"/>
              </a:rPr>
              <a:t>. La maison était calme et paisible</a:t>
            </a:r>
            <a:r>
              <a:rPr lang="fr-FR" sz="1500" dirty="0">
                <a:latin typeface="Arial" panose="020B0604020202020204" pitchFamily="34" charset="0"/>
                <a:cs typeface="Arial" panose="020B0604020202020204" pitchFamily="34" charset="0"/>
              </a:rPr>
              <a:t>. »</a:t>
            </a:r>
          </a:p>
          <a:p>
            <a:pPr algn="just"/>
            <a:r>
              <a:rPr lang="fr-FR" sz="1500" dirty="0">
                <a:latin typeface="Arial" panose="020B0604020202020204" pitchFamily="34" charset="0"/>
                <a:cs typeface="Arial" panose="020B0604020202020204" pitchFamily="34" charset="0"/>
              </a:rPr>
              <a:t>2. </a:t>
            </a:r>
            <a:r>
              <a:rPr lang="fr-FR" sz="1500" u="sng" dirty="0">
                <a:latin typeface="Arial" panose="020B0604020202020204" pitchFamily="34" charset="0"/>
                <a:cs typeface="Arial" panose="020B0604020202020204" pitchFamily="34" charset="0"/>
              </a:rPr>
              <a:t>Le modèle</a:t>
            </a:r>
            <a:r>
              <a:rPr lang="fr-FR" sz="1500" dirty="0">
                <a:latin typeface="Arial" panose="020B0604020202020204" pitchFamily="34" charset="0"/>
                <a:cs typeface="Arial" panose="020B0604020202020204" pitchFamily="34" charset="0"/>
              </a:rPr>
              <a:t> doit apprendre à prédire le mot suivant dans une phrase. Si on lui donne la séquence </a:t>
            </a:r>
            <a:r>
              <a:rPr lang="fr-FR" sz="1500" i="1" dirty="0">
                <a:latin typeface="Arial" panose="020B0604020202020204" pitchFamily="34" charset="0"/>
                <a:cs typeface="Arial" panose="020B0604020202020204" pitchFamily="34" charset="0"/>
              </a:rPr>
              <a:t>"Le chat noir dormait sur le"</a:t>
            </a:r>
            <a:r>
              <a:rPr lang="fr-FR" sz="1500" dirty="0">
                <a:latin typeface="Arial" panose="020B0604020202020204" pitchFamily="34" charset="0"/>
                <a:cs typeface="Arial" panose="020B0604020202020204" pitchFamily="34" charset="0"/>
              </a:rPr>
              <a:t>, il devrait être capable de </a:t>
            </a:r>
            <a:r>
              <a:rPr lang="fr-FR" sz="1500" b="1" dirty="0">
                <a:latin typeface="Arial" panose="020B0604020202020204" pitchFamily="34" charset="0"/>
                <a:cs typeface="Arial" panose="020B0604020202020204" pitchFamily="34" charset="0"/>
              </a:rPr>
              <a:t>prédire</a:t>
            </a:r>
            <a:r>
              <a:rPr lang="fr-FR" sz="1500" dirty="0">
                <a:latin typeface="Arial" panose="020B0604020202020204" pitchFamily="34" charset="0"/>
                <a:cs typeface="Arial" panose="020B0604020202020204" pitchFamily="34" charset="0"/>
              </a:rPr>
              <a:t> que le mot suivant est </a:t>
            </a:r>
            <a:r>
              <a:rPr lang="fr-FR" sz="1500" i="1" dirty="0">
                <a:highlight>
                  <a:srgbClr val="FFFF00"/>
                </a:highlight>
                <a:latin typeface="Arial" panose="020B0604020202020204" pitchFamily="34" charset="0"/>
                <a:cs typeface="Arial" panose="020B0604020202020204" pitchFamily="34" charset="0"/>
              </a:rPr>
              <a:t>"canapé".</a:t>
            </a:r>
          </a:p>
          <a:p>
            <a:pPr algn="just"/>
            <a:r>
              <a:rPr lang="fr-FR" sz="1500" u="sng" dirty="0">
                <a:latin typeface="Arial" panose="020B0604020202020204" pitchFamily="34" charset="0"/>
                <a:cs typeface="Arial" panose="020B0604020202020204" pitchFamily="34" charset="0"/>
              </a:rPr>
              <a:t>Processus du modèle</a:t>
            </a:r>
          </a:p>
          <a:p>
            <a:r>
              <a:rPr lang="fr-FR" sz="1500" dirty="0">
                <a:latin typeface="Arial" panose="020B0604020202020204" pitchFamily="34" charset="0"/>
                <a:cs typeface="Arial" panose="020B0604020202020204" pitchFamily="34" charset="0"/>
              </a:rPr>
              <a:t>Il parcourt le texte mot par mot et apprend les probabilités des mots suivants.</a:t>
            </a:r>
          </a:p>
          <a:p>
            <a:r>
              <a:rPr lang="fr-FR" sz="1500" dirty="0">
                <a:latin typeface="Arial" panose="020B0604020202020204" pitchFamily="34" charset="0"/>
                <a:cs typeface="Arial" panose="020B0604020202020204" pitchFamily="34" charset="0"/>
              </a:rPr>
              <a:t>- a1 entrée : 		"Le chat noir dormait sur le  "</a:t>
            </a:r>
          </a:p>
          <a:p>
            <a:r>
              <a:rPr lang="fr-FR" sz="1500" dirty="0">
                <a:latin typeface="Arial" panose="020B0604020202020204" pitchFamily="34" charset="0"/>
                <a:cs typeface="Arial" panose="020B0604020202020204" pitchFamily="34" charset="0"/>
              </a:rPr>
              <a:t>- a2 </a:t>
            </a:r>
            <a:r>
              <a:rPr lang="fr-FR" sz="1500" b="1" dirty="0">
                <a:latin typeface="Arial" panose="020B0604020202020204" pitchFamily="34" charset="0"/>
                <a:cs typeface="Arial" panose="020B0604020202020204" pitchFamily="34" charset="0"/>
              </a:rPr>
              <a:t>prédiction</a:t>
            </a:r>
            <a:r>
              <a:rPr lang="fr-FR" sz="1500" dirty="0">
                <a:latin typeface="Arial" panose="020B0604020202020204" pitchFamily="34" charset="0"/>
                <a:cs typeface="Arial" panose="020B0604020202020204" pitchFamily="34" charset="0"/>
              </a:rPr>
              <a:t> :	"</a:t>
            </a:r>
            <a:r>
              <a:rPr lang="fr-FR" sz="1500" dirty="0">
                <a:highlight>
                  <a:srgbClr val="00FFFF"/>
                </a:highlight>
                <a:latin typeface="Arial" panose="020B0604020202020204" pitchFamily="34" charset="0"/>
                <a:cs typeface="Arial" panose="020B0604020202020204" pitchFamily="34" charset="0"/>
              </a:rPr>
              <a:t>canapé</a:t>
            </a:r>
            <a:r>
              <a:rPr lang="fr-FR" sz="1500" dirty="0">
                <a:latin typeface="Arial" panose="020B0604020202020204" pitchFamily="34" charset="0"/>
                <a:cs typeface="Arial" panose="020B0604020202020204" pitchFamily="34" charset="0"/>
              </a:rPr>
              <a:t>" (</a:t>
            </a:r>
            <a:r>
              <a:rPr lang="fr-FR" sz="1500" b="1" dirty="0">
                <a:latin typeface="Arial" panose="020B0604020202020204" pitchFamily="34" charset="0"/>
                <a:cs typeface="Arial" panose="020B0604020202020204" pitchFamily="34" charset="0"/>
              </a:rPr>
              <a:t>avec une haute probabilité</a:t>
            </a:r>
            <a:r>
              <a:rPr lang="fr-FR" sz="1500" dirty="0">
                <a:latin typeface="Arial" panose="020B0604020202020204" pitchFamily="34" charset="0"/>
                <a:cs typeface="Arial" panose="020B0604020202020204" pitchFamily="34" charset="0"/>
              </a:rPr>
              <a:t>)</a:t>
            </a:r>
          </a:p>
          <a:p>
            <a:r>
              <a:rPr lang="fr-FR" sz="1500" dirty="0">
                <a:latin typeface="Arial" panose="020B0604020202020204" pitchFamily="34" charset="0"/>
                <a:cs typeface="Arial" panose="020B0604020202020204" pitchFamily="34" charset="0"/>
              </a:rPr>
              <a:t>- b1 entrée :		"Le soleil brillait à travers la"</a:t>
            </a:r>
          </a:p>
          <a:p>
            <a:r>
              <a:rPr lang="fr-FR" sz="1500" dirty="0">
                <a:latin typeface="Arial" panose="020B0604020202020204" pitchFamily="34" charset="0"/>
                <a:cs typeface="Arial" panose="020B0604020202020204" pitchFamily="34" charset="0"/>
              </a:rPr>
              <a:t>- b2 </a:t>
            </a:r>
            <a:r>
              <a:rPr lang="fr-FR" sz="1500" b="1" dirty="0">
                <a:latin typeface="Arial" panose="020B0604020202020204" pitchFamily="34" charset="0"/>
                <a:cs typeface="Arial" panose="020B0604020202020204" pitchFamily="34" charset="0"/>
              </a:rPr>
              <a:t>prédiction</a:t>
            </a:r>
            <a:r>
              <a:rPr lang="fr-FR" sz="1500" dirty="0">
                <a:latin typeface="Arial" panose="020B0604020202020204" pitchFamily="34" charset="0"/>
                <a:cs typeface="Arial" panose="020B0604020202020204" pitchFamily="34" charset="0"/>
              </a:rPr>
              <a:t> :	"</a:t>
            </a:r>
            <a:r>
              <a:rPr lang="fr-FR" sz="1500" dirty="0">
                <a:highlight>
                  <a:srgbClr val="FFFF00"/>
                </a:highlight>
                <a:latin typeface="Arial" panose="020B0604020202020204" pitchFamily="34" charset="0"/>
                <a:cs typeface="Arial" panose="020B0604020202020204" pitchFamily="34" charset="0"/>
              </a:rPr>
              <a:t>fenêtre</a:t>
            </a:r>
            <a:r>
              <a:rPr lang="fr-FR" sz="1500" dirty="0">
                <a:latin typeface="Arial" panose="020B0604020202020204" pitchFamily="34" charset="0"/>
                <a:cs typeface="Arial" panose="020B0604020202020204" pitchFamily="34" charset="0"/>
              </a:rPr>
              <a:t>" (</a:t>
            </a:r>
            <a:r>
              <a:rPr lang="fr-FR" sz="1500" b="1" dirty="0">
                <a:latin typeface="Arial" panose="020B0604020202020204" pitchFamily="34" charset="0"/>
                <a:cs typeface="Arial" panose="020B0604020202020204" pitchFamily="34" charset="0"/>
              </a:rPr>
              <a:t>avec une haute probabilité</a:t>
            </a:r>
            <a:r>
              <a:rPr lang="fr-FR" sz="1500" dirty="0">
                <a:latin typeface="Arial" panose="020B0604020202020204" pitchFamily="34" charset="0"/>
                <a:cs typeface="Arial" panose="020B0604020202020204" pitchFamily="34" charset="0"/>
              </a:rPr>
              <a:t>)</a:t>
            </a:r>
          </a:p>
          <a:p>
            <a:r>
              <a:rPr lang="fr-FR" sz="1500" dirty="0">
                <a:latin typeface="Arial" panose="020B0604020202020204" pitchFamily="34" charset="0"/>
                <a:cs typeface="Arial" panose="020B0604020202020204" pitchFamily="34" charset="0"/>
              </a:rPr>
              <a:t>- C1 entrée :		"Le chien aboyait dans le"</a:t>
            </a:r>
          </a:p>
          <a:p>
            <a:r>
              <a:rPr lang="fr-FR" sz="1500" dirty="0">
                <a:latin typeface="Arial" panose="020B0604020202020204" pitchFamily="34" charset="0"/>
                <a:cs typeface="Arial" panose="020B0604020202020204" pitchFamily="34" charset="0"/>
              </a:rPr>
              <a:t>- C2 </a:t>
            </a:r>
            <a:r>
              <a:rPr lang="fr-FR" sz="1500" b="1" dirty="0">
                <a:latin typeface="Arial" panose="020B0604020202020204" pitchFamily="34" charset="0"/>
                <a:cs typeface="Arial" panose="020B0604020202020204" pitchFamily="34" charset="0"/>
              </a:rPr>
              <a:t>prédiction</a:t>
            </a:r>
            <a:r>
              <a:rPr lang="fr-FR" sz="1500" dirty="0">
                <a:latin typeface="Arial" panose="020B0604020202020204" pitchFamily="34" charset="0"/>
                <a:cs typeface="Arial" panose="020B0604020202020204" pitchFamily="34" charset="0"/>
              </a:rPr>
              <a:t>  :	"</a:t>
            </a:r>
            <a:r>
              <a:rPr lang="fr-FR" sz="1500" dirty="0">
                <a:highlight>
                  <a:srgbClr val="00FF00"/>
                </a:highlight>
                <a:latin typeface="Arial" panose="020B0604020202020204" pitchFamily="34" charset="0"/>
                <a:cs typeface="Arial" panose="020B0604020202020204" pitchFamily="34" charset="0"/>
              </a:rPr>
              <a:t>jardin</a:t>
            </a:r>
            <a:r>
              <a:rPr lang="fr-FR" sz="1500" dirty="0">
                <a:latin typeface="Arial" panose="020B0604020202020204" pitchFamily="34" charset="0"/>
                <a:cs typeface="Arial" panose="020B0604020202020204" pitchFamily="34" charset="0"/>
              </a:rPr>
              <a:t>" (</a:t>
            </a:r>
            <a:r>
              <a:rPr lang="fr-FR" sz="1500" b="1" dirty="0">
                <a:latin typeface="Arial" panose="020B0604020202020204" pitchFamily="34" charset="0"/>
                <a:cs typeface="Arial" panose="020B0604020202020204" pitchFamily="34" charset="0"/>
              </a:rPr>
              <a:t>avec une haute probabilité</a:t>
            </a:r>
            <a:r>
              <a:rPr lang="fr-FR" sz="1500" dirty="0">
                <a:latin typeface="Arial" panose="020B0604020202020204" pitchFamily="34" charset="0"/>
                <a:cs typeface="Arial" panose="020B0604020202020204" pitchFamily="34" charset="0"/>
              </a:rPr>
              <a:t>)</a:t>
            </a:r>
          </a:p>
          <a:p>
            <a:pPr algn="just"/>
            <a:endParaRPr lang="fr-FR" sz="1100" i="1" dirty="0">
              <a:highlight>
                <a:srgbClr val="FFFF00"/>
              </a:highlight>
              <a:latin typeface="Bookman Old Style" panose="020506040505050202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6553D76A-2FF7-424F-90A3-7CEE52D479A4}" type="slidenum">
              <a:rPr lang="fr-FR" smtClean="0"/>
              <a:t>24</a:t>
            </a:fld>
            <a:endParaRPr lang="fr-FR"/>
          </a:p>
        </p:txBody>
      </p:sp>
    </p:spTree>
    <p:extLst>
      <p:ext uri="{BB962C8B-B14F-4D97-AF65-F5344CB8AC3E}">
        <p14:creationId xmlns:p14="http://schemas.microsoft.com/office/powerpoint/2010/main" val="3518324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500" u="sng" dirty="0">
                <a:latin typeface="Arial" panose="020B0604020202020204" pitchFamily="34" charset="0"/>
                <a:cs typeface="Arial" panose="020B0604020202020204" pitchFamily="34" charset="0"/>
              </a:rPr>
              <a:t>Apprentissage des Probabilités</a:t>
            </a:r>
          </a:p>
          <a:p>
            <a:r>
              <a:rPr lang="fr-FR" sz="1500" dirty="0">
                <a:latin typeface="Arial" panose="020B0604020202020204" pitchFamily="34" charset="0"/>
                <a:cs typeface="Arial" panose="020B0604020202020204" pitchFamily="34" charset="0"/>
              </a:rPr>
              <a:t>Le modèle ajuste ses pondérations internes pour augmenter la probabilité des mots corrects et diminuer celle des mots incorrects. Par exemple, après avoir vu des milliers d’exemples, il </a:t>
            </a:r>
            <a:r>
              <a:rPr lang="fr-FR" sz="1500" b="1" dirty="0">
                <a:latin typeface="Arial" panose="020B0604020202020204" pitchFamily="34" charset="0"/>
                <a:cs typeface="Arial" panose="020B0604020202020204" pitchFamily="34" charset="0"/>
              </a:rPr>
              <a:t>peut apprendre </a:t>
            </a:r>
            <a:r>
              <a:rPr lang="fr-FR" sz="1500" dirty="0">
                <a:latin typeface="Arial" panose="020B0604020202020204" pitchFamily="34" charset="0"/>
                <a:cs typeface="Arial" panose="020B0604020202020204" pitchFamily="34" charset="0"/>
              </a:rPr>
              <a:t>que "dormait sur le" </a:t>
            </a:r>
            <a:r>
              <a:rPr lang="fr-FR" sz="1500" b="1" dirty="0">
                <a:latin typeface="Arial" panose="020B0604020202020204" pitchFamily="34" charset="0"/>
                <a:cs typeface="Arial" panose="020B0604020202020204" pitchFamily="34" charset="0"/>
              </a:rPr>
              <a:t>est plus souvent suivi </a:t>
            </a:r>
            <a:r>
              <a:rPr lang="fr-FR" sz="1500" dirty="0">
                <a:latin typeface="Arial" panose="020B0604020202020204" pitchFamily="34" charset="0"/>
                <a:cs typeface="Arial" panose="020B0604020202020204" pitchFamily="34" charset="0"/>
              </a:rPr>
              <a:t>de "canapé" plutôt que de "jardin".</a:t>
            </a:r>
          </a:p>
          <a:p>
            <a:pPr algn="just"/>
            <a:r>
              <a:rPr lang="fr-FR" sz="1500" u="sng" dirty="0">
                <a:latin typeface="Arial" panose="020B0604020202020204" pitchFamily="34" charset="0"/>
                <a:cs typeface="Arial" panose="020B0604020202020204" pitchFamily="34" charset="0"/>
              </a:rPr>
              <a:t>Optimisation</a:t>
            </a:r>
          </a:p>
          <a:p>
            <a:pPr algn="just"/>
            <a:r>
              <a:rPr lang="fr-FR" sz="1500" dirty="0">
                <a:latin typeface="Arial" panose="020B0604020202020204" pitchFamily="34" charset="0"/>
                <a:cs typeface="Arial" panose="020B0604020202020204" pitchFamily="34" charset="0"/>
              </a:rPr>
              <a:t>Les erreurs de prédiction sont utilisées pour ajuster les paramètres du modèle via un processus appelé </a:t>
            </a:r>
            <a:r>
              <a:rPr lang="fr-FR" sz="1500" b="1" dirty="0">
                <a:latin typeface="Arial" panose="020B0604020202020204" pitchFamily="34" charset="0"/>
                <a:cs typeface="Arial" panose="020B0604020202020204" pitchFamily="34" charset="0"/>
              </a:rPr>
              <a:t>rétropropagation</a:t>
            </a:r>
            <a:r>
              <a:rPr lang="fr-FR" sz="1500" dirty="0">
                <a:latin typeface="Arial" panose="020B0604020202020204" pitchFamily="34" charset="0"/>
                <a:cs typeface="Arial" panose="020B0604020202020204" pitchFamily="34" charset="0"/>
              </a:rPr>
              <a:t> (apprentissage supervisé) : On part des sorties et on remonte vers les entrées en regardant le poids de chacune des probabilités à chaque étape de choix, le but étant de minimiser la différence entre les prédictions de l’apprentissage et les résultats réels tirés de multiples corpus.</a:t>
            </a:r>
          </a:p>
          <a:p>
            <a:endParaRPr lang="fr-FR" sz="1100" dirty="0">
              <a:latin typeface="Bookman Old Style" panose="020506040505050202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6553D76A-2FF7-424F-90A3-7CEE52D479A4}" type="slidenum">
              <a:rPr lang="fr-FR" smtClean="0"/>
              <a:t>25</a:t>
            </a:fld>
            <a:endParaRPr lang="fr-FR" dirty="0"/>
          </a:p>
        </p:txBody>
      </p:sp>
    </p:spTree>
    <p:extLst>
      <p:ext uri="{BB962C8B-B14F-4D97-AF65-F5344CB8AC3E}">
        <p14:creationId xmlns:p14="http://schemas.microsoft.com/office/powerpoint/2010/main" val="168110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515322" y="4776872"/>
            <a:ext cx="5767032" cy="4374251"/>
          </a:xfrm>
        </p:spPr>
        <p:txBody>
          <a:bodyPr/>
          <a:lstStyle/>
          <a:p>
            <a:pPr algn="just"/>
            <a:r>
              <a:rPr lang="fr-FR" sz="1500" dirty="0">
                <a:latin typeface="Arial" panose="020B0604020202020204" pitchFamily="34" charset="0"/>
                <a:cs typeface="Arial" panose="020B0604020202020204" pitchFamily="34" charset="0"/>
              </a:rPr>
              <a:t>Moteur ou </a:t>
            </a:r>
            <a:r>
              <a:rPr lang="fr-FR" sz="1500" dirty="0" err="1">
                <a:latin typeface="Arial" panose="020B0604020202020204" pitchFamily="34" charset="0"/>
                <a:cs typeface="Arial" panose="020B0604020202020204" pitchFamily="34" charset="0"/>
              </a:rPr>
              <a:t>chatbot</a:t>
            </a:r>
            <a:r>
              <a:rPr lang="fr-FR" sz="1500" dirty="0">
                <a:latin typeface="Arial" panose="020B0604020202020204" pitchFamily="34" charset="0"/>
                <a:cs typeface="Arial" panose="020B0604020202020204" pitchFamily="34" charset="0"/>
              </a:rPr>
              <a:t> = deux outils intrinsèquement différents dans leur fonctionnement, mais se distinguant pour l’utilisateur essentiellement </a:t>
            </a:r>
            <a:r>
              <a:rPr lang="fr-FR" sz="1500" b="1" dirty="0">
                <a:latin typeface="Arial" panose="020B0604020202020204" pitchFamily="34" charset="0"/>
                <a:cs typeface="Arial" panose="020B0604020202020204" pitchFamily="34" charset="0"/>
              </a:rPr>
              <a:t>sur un plan formel :</a:t>
            </a:r>
          </a:p>
          <a:p>
            <a:pPr marL="418932" indent="-418932" algn="just">
              <a:buFontTx/>
              <a:buChar char="-"/>
            </a:pPr>
            <a:r>
              <a:rPr lang="fr-FR" sz="1500" dirty="0">
                <a:latin typeface="Arial" panose="020B0604020202020204" pitchFamily="34" charset="0"/>
                <a:cs typeface="Arial" panose="020B0604020202020204" pitchFamily="34" charset="0"/>
              </a:rPr>
              <a:t>par la façon d’interroger : mot clefs versus phrases + contraintes</a:t>
            </a:r>
          </a:p>
          <a:p>
            <a:pPr marL="418932" indent="-418932" algn="just">
              <a:buFontTx/>
              <a:buChar char="-"/>
            </a:pPr>
            <a:r>
              <a:rPr lang="fr-FR" sz="1500" dirty="0">
                <a:latin typeface="Arial" panose="020B0604020202020204" pitchFamily="34" charset="0"/>
                <a:cs typeface="Arial" panose="020B0604020202020204" pitchFamily="34" charset="0"/>
              </a:rPr>
              <a:t>par la restitution  : pages web ou textes structurés</a:t>
            </a:r>
          </a:p>
          <a:p>
            <a:pPr algn="just"/>
            <a:r>
              <a:rPr lang="fr-FR" sz="1500" dirty="0">
                <a:latin typeface="Arial" panose="020B0604020202020204" pitchFamily="34" charset="0"/>
                <a:cs typeface="Arial" panose="020B0604020202020204" pitchFamily="34" charset="0"/>
              </a:rPr>
              <a:t>A noter cependant que les pages web </a:t>
            </a:r>
            <a:r>
              <a:rPr lang="fr-FR" sz="1500" b="1" dirty="0">
                <a:latin typeface="Arial" panose="020B0604020202020204" pitchFamily="34" charset="0"/>
                <a:cs typeface="Arial" panose="020B0604020202020204" pitchFamily="34" charset="0"/>
              </a:rPr>
              <a:t>justifient les sources</a:t>
            </a:r>
            <a:r>
              <a:rPr lang="fr-FR" sz="1500" dirty="0">
                <a:latin typeface="Arial" panose="020B0604020202020204" pitchFamily="34" charset="0"/>
                <a:cs typeface="Arial" panose="020B0604020202020204" pitchFamily="34" charset="0"/>
              </a:rPr>
              <a:t> de la réponse alors que le texte structuré ne donne pas toujours la source.</a:t>
            </a:r>
          </a:p>
          <a:p>
            <a:pPr algn="just"/>
            <a:r>
              <a:rPr lang="fr-FR" sz="1500" dirty="0">
                <a:latin typeface="Arial" panose="020B0604020202020204" pitchFamily="34" charset="0"/>
                <a:cs typeface="Arial" panose="020B0604020202020204" pitchFamily="34" charset="0"/>
              </a:rPr>
              <a:t>L’utilisation des agents conversationnels est un </a:t>
            </a:r>
            <a:r>
              <a:rPr lang="fr-FR" sz="1500" b="1" dirty="0">
                <a:latin typeface="Arial" panose="020B0604020202020204" pitchFamily="34" charset="0"/>
                <a:cs typeface="Arial" panose="020B0604020202020204" pitchFamily="34" charset="0"/>
              </a:rPr>
              <a:t>outil performant qui fait gagner du temps </a:t>
            </a:r>
            <a:r>
              <a:rPr lang="fr-FR" sz="1500" dirty="0">
                <a:latin typeface="Arial" panose="020B0604020202020204" pitchFamily="34" charset="0"/>
                <a:cs typeface="Arial" panose="020B0604020202020204" pitchFamily="34" charset="0"/>
              </a:rPr>
              <a:t>dans les synthétisation de textes,  les apprentissages de base dans tous les  domaines, l’assistance à la création d’outils pédagogiques, l’analyse ou la création d’images, l’assistance à la création de supports de la vie d’entreprise.</a:t>
            </a:r>
          </a:p>
          <a:p>
            <a:pPr algn="just"/>
            <a:r>
              <a:rPr lang="fr-FR" sz="1500" dirty="0">
                <a:latin typeface="Arial" panose="020B0604020202020204" pitchFamily="34" charset="0"/>
                <a:cs typeface="Arial" panose="020B0604020202020204" pitchFamily="34" charset="0"/>
              </a:rPr>
              <a:t>Notez bien qu’il </a:t>
            </a:r>
            <a:r>
              <a:rPr lang="fr-FR" sz="1500" b="1" dirty="0">
                <a:latin typeface="Arial" panose="020B0604020202020204" pitchFamily="34" charset="0"/>
                <a:cs typeface="Arial" panose="020B0604020202020204" pitchFamily="34" charset="0"/>
              </a:rPr>
              <a:t>s’agit d’assistance </a:t>
            </a:r>
            <a:r>
              <a:rPr lang="fr-FR" sz="1500" dirty="0">
                <a:latin typeface="Arial" panose="020B0604020202020204" pitchFamily="34" charset="0"/>
                <a:cs typeface="Arial" panose="020B0604020202020204" pitchFamily="34" charset="0"/>
              </a:rPr>
              <a:t>: </a:t>
            </a:r>
            <a:r>
              <a:rPr lang="fr-FR" sz="1500" u="sng" dirty="0">
                <a:latin typeface="Arial" panose="020B0604020202020204" pitchFamily="34" charset="0"/>
                <a:cs typeface="Arial" panose="020B0604020202020204" pitchFamily="34" charset="0"/>
              </a:rPr>
              <a:t>la conversation implique la réflexion de celui qui reçoit la réponse </a:t>
            </a:r>
            <a:r>
              <a:rPr lang="fr-FR" sz="1500" dirty="0">
                <a:latin typeface="Arial" panose="020B0604020202020204" pitchFamily="34" charset="0"/>
                <a:cs typeface="Arial" panose="020B0604020202020204" pitchFamily="34" charset="0"/>
              </a:rPr>
              <a:t>!</a:t>
            </a:r>
          </a:p>
          <a:p>
            <a:pPr algn="just"/>
            <a:r>
              <a:rPr lang="fr-FR" sz="1500" dirty="0">
                <a:latin typeface="Arial" panose="020B0604020202020204" pitchFamily="34" charset="0"/>
                <a:cs typeface="Arial" panose="020B0604020202020204" pitchFamily="34" charset="0"/>
              </a:rPr>
              <a:t>La limite des agents conversationnels est qu’il ne peut restituer que du texte qu’il a été amené à analyser et donc sans aucune possibilité de créativité authentique.</a:t>
            </a:r>
          </a:p>
          <a:p>
            <a:pPr algn="just"/>
            <a:endParaRPr lang="fr-FR" sz="1100" dirty="0">
              <a:latin typeface="Bookman Old Style" panose="02050604050505020204" pitchFamily="18" charset="0"/>
            </a:endParaRPr>
          </a:p>
          <a:p>
            <a:pPr algn="just"/>
            <a:endParaRPr lang="fr-FR" sz="1100" dirty="0">
              <a:latin typeface="Arial" panose="020B0604020202020204" pitchFamily="34" charset="0"/>
              <a:cs typeface="Arial" panose="020B0604020202020204" pitchFamily="34" charset="0"/>
            </a:endParaRPr>
          </a:p>
          <a:p>
            <a:pPr algn="just"/>
            <a:endParaRPr lang="fr-FR" sz="1100" dirty="0">
              <a:latin typeface="Arial" panose="020B0604020202020204" pitchFamily="34" charset="0"/>
              <a:cs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6553D76A-2FF7-424F-90A3-7CEE52D479A4}" type="slidenum">
              <a:rPr lang="fr-FR" smtClean="0"/>
              <a:t>26</a:t>
            </a:fld>
            <a:endParaRPr lang="fr-FR"/>
          </a:p>
        </p:txBody>
      </p:sp>
    </p:spTree>
    <p:extLst>
      <p:ext uri="{BB962C8B-B14F-4D97-AF65-F5344CB8AC3E}">
        <p14:creationId xmlns:p14="http://schemas.microsoft.com/office/powerpoint/2010/main" val="73134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500" dirty="0">
                <a:latin typeface="Arial" panose="020B0604020202020204" pitchFamily="34" charset="0"/>
                <a:ea typeface="+mj-ea"/>
                <a:cs typeface="Arial" panose="020B0604020202020204" pitchFamily="34" charset="0"/>
              </a:rPr>
              <a:t>En conclusion, les moteurs de recherche sont principalement utilisés pour trouver des informations à partir d'une vaste base de données de sites web, tandis que les agents conversationnels sont utilisés pour fournir des réponses directes, interactives, et offrir un support personnalisé et contextuel. Les deux outils se complètent et peuvent être utilisés conjointement pour améliorer l'accès et l'utilisation des informations.</a:t>
            </a:r>
          </a:p>
          <a:p>
            <a:endParaRPr lang="fr-FR" dirty="0"/>
          </a:p>
        </p:txBody>
      </p:sp>
      <p:sp>
        <p:nvSpPr>
          <p:cNvPr id="4" name="Espace réservé du numéro de diapositive 3"/>
          <p:cNvSpPr>
            <a:spLocks noGrp="1"/>
          </p:cNvSpPr>
          <p:nvPr>
            <p:ph type="sldNum" sz="quarter" idx="5"/>
          </p:nvPr>
        </p:nvSpPr>
        <p:spPr/>
        <p:txBody>
          <a:bodyPr/>
          <a:lstStyle/>
          <a:p>
            <a:fld id="{6553D76A-2FF7-424F-90A3-7CEE52D479A4}" type="slidenum">
              <a:rPr lang="fr-FR" smtClean="0"/>
              <a:t>27</a:t>
            </a:fld>
            <a:endParaRPr lang="fr-FR"/>
          </a:p>
        </p:txBody>
      </p:sp>
    </p:spTree>
    <p:extLst>
      <p:ext uri="{BB962C8B-B14F-4D97-AF65-F5344CB8AC3E}">
        <p14:creationId xmlns:p14="http://schemas.microsoft.com/office/powerpoint/2010/main" val="3423129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28</a:t>
            </a:fld>
            <a:endParaRPr lang="fr-FR"/>
          </a:p>
        </p:txBody>
      </p:sp>
    </p:spTree>
    <p:extLst>
      <p:ext uri="{BB962C8B-B14F-4D97-AF65-F5344CB8AC3E}">
        <p14:creationId xmlns:p14="http://schemas.microsoft.com/office/powerpoint/2010/main" val="1785176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Nous avons vu qu’elles peuvent travailler sur des textes, et c’est même le point fort de ChatGPT et de Gemini</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29</a:t>
            </a:fld>
            <a:endParaRPr lang="fr-FR"/>
          </a:p>
        </p:txBody>
      </p:sp>
    </p:spTree>
    <p:extLst>
      <p:ext uri="{BB962C8B-B14F-4D97-AF65-F5344CB8AC3E}">
        <p14:creationId xmlns:p14="http://schemas.microsoft.com/office/powerpoint/2010/main" val="1867252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3</a:t>
            </a:fld>
            <a:endParaRPr lang="fr-FR"/>
          </a:p>
        </p:txBody>
      </p:sp>
    </p:spTree>
    <p:extLst>
      <p:ext uri="{BB962C8B-B14F-4D97-AF65-F5344CB8AC3E}">
        <p14:creationId xmlns:p14="http://schemas.microsoft.com/office/powerpoint/2010/main" val="2243958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Voici ce que propose ChatGPT pour les textes existants</a:t>
            </a:r>
          </a:p>
          <a:p>
            <a:r>
              <a:rPr lang="fr-FR" b="1" dirty="0" smtClean="0"/>
              <a:t>Elles</a:t>
            </a:r>
            <a:r>
              <a:rPr lang="fr-FR" b="1" baseline="0" dirty="0" smtClean="0"/>
              <a:t> sont toutes très performantes en corrections orthographique de révision de la ponctuation.</a:t>
            </a:r>
          </a:p>
          <a:p>
            <a:r>
              <a:rPr lang="fr-FR" b="1" baseline="0" dirty="0" smtClean="0"/>
              <a:t>Elles sont aussi très performantes en traduction de toutes les langues entre elles : on le vérifie en faisant un jeu du téléphone à partir de traductions successives dans des langues variées.</a:t>
            </a:r>
          </a:p>
          <a:p>
            <a:endParaRPr lang="fr-FR" b="1" baseline="0" dirty="0" smtClean="0"/>
          </a:p>
          <a:p>
            <a:r>
              <a:rPr lang="fr-FR" b="1" baseline="0" dirty="0" smtClean="0"/>
              <a:t>Nous allons tester la reformulation de texte avec des styles différents</a:t>
            </a:r>
          </a:p>
          <a:p>
            <a:r>
              <a:rPr lang="fr-FR" b="1" baseline="0" dirty="0" smtClean="0"/>
              <a:t>L’analyse de texte</a:t>
            </a:r>
          </a:p>
          <a:p>
            <a:r>
              <a:rPr lang="fr-FR" b="1" baseline="0" dirty="0" smtClean="0"/>
              <a:t>La fonction résumé</a:t>
            </a:r>
          </a:p>
          <a:p>
            <a:endParaRPr lang="fr-FR" b="1" baseline="0" dirty="0" smtClean="0"/>
          </a:p>
          <a:p>
            <a:r>
              <a:rPr lang="fr-FR" b="1" baseline="0" dirty="0" smtClean="0"/>
              <a:t>On clique successivement sur les 3 images </a:t>
            </a:r>
            <a:endParaRPr lang="fr-FR" b="1" dirty="0"/>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30</a:t>
            </a:fld>
            <a:endParaRPr lang="fr-FR"/>
          </a:p>
        </p:txBody>
      </p:sp>
    </p:spTree>
    <p:extLst>
      <p:ext uri="{BB962C8B-B14F-4D97-AF65-F5344CB8AC3E}">
        <p14:creationId xmlns:p14="http://schemas.microsoft.com/office/powerpoint/2010/main" val="2394955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Non,</a:t>
            </a:r>
            <a:r>
              <a:rPr lang="fr-FR" baseline="0" dirty="0" smtClean="0"/>
              <a:t> nous ne vous proposons pas de reformuler toute la Bible,</a:t>
            </a:r>
          </a:p>
          <a:p>
            <a:r>
              <a:rPr lang="fr-FR" baseline="0" dirty="0" smtClean="0"/>
              <a:t>Mais juste de reformuler la page Atelier Bible de notre site internet, ans un style dynamique et invitant,</a:t>
            </a:r>
          </a:p>
          <a:p>
            <a:r>
              <a:rPr lang="fr-FR" baseline="0" dirty="0" smtClean="0"/>
              <a:t>Tout en optimisant le référencement de la page par Internet pour qu’elle apparaisse dans des recherches</a:t>
            </a:r>
            <a:endParaRPr lang="fr-FR" dirty="0"/>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31</a:t>
            </a:fld>
            <a:endParaRPr lang="fr-FR"/>
          </a:p>
        </p:txBody>
      </p:sp>
    </p:spTree>
    <p:extLst>
      <p:ext uri="{BB962C8B-B14F-4D97-AF65-F5344CB8AC3E}">
        <p14:creationId xmlns:p14="http://schemas.microsoft.com/office/powerpoint/2010/main" val="2598377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32</a:t>
            </a:fld>
            <a:endParaRPr lang="fr-FR"/>
          </a:p>
        </p:txBody>
      </p:sp>
    </p:spTree>
    <p:extLst>
      <p:ext uri="{BB962C8B-B14F-4D97-AF65-F5344CB8AC3E}">
        <p14:creationId xmlns:p14="http://schemas.microsoft.com/office/powerpoint/2010/main" val="3472071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33</a:t>
            </a:fld>
            <a:endParaRPr lang="fr-FR"/>
          </a:p>
        </p:txBody>
      </p:sp>
    </p:spTree>
    <p:extLst>
      <p:ext uri="{BB962C8B-B14F-4D97-AF65-F5344CB8AC3E}">
        <p14:creationId xmlns:p14="http://schemas.microsoft.com/office/powerpoint/2010/main" val="42241435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34</a:t>
            </a:fld>
            <a:endParaRPr lang="fr-FR"/>
          </a:p>
        </p:txBody>
      </p:sp>
    </p:spTree>
    <p:extLst>
      <p:ext uri="{BB962C8B-B14F-4D97-AF65-F5344CB8AC3E}">
        <p14:creationId xmlns:p14="http://schemas.microsoft.com/office/powerpoint/2010/main" val="4279202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Deux expériences différentes :</a:t>
            </a:r>
          </a:p>
          <a:p>
            <a:r>
              <a:rPr lang="fr-FR" u="sng" dirty="0" smtClean="0"/>
              <a:t>Versets sataniques</a:t>
            </a:r>
            <a:r>
              <a:rPr lang="fr-FR" dirty="0" smtClean="0"/>
              <a:t/>
            </a:r>
            <a:br>
              <a:rPr lang="fr-FR" dirty="0" smtClean="0"/>
            </a:br>
            <a:r>
              <a:rPr lang="fr-FR" dirty="0" smtClean="0"/>
              <a:t>Tout d’abord, en mai 2024,</a:t>
            </a:r>
            <a:r>
              <a:rPr lang="fr-FR" baseline="0" dirty="0" smtClean="0"/>
              <a:t> j’ai demandé un résumé des Versets sataniques de Salman Rushdie que je n’arrivais pas à lire. Mais, l’expérience qui paraissait positive, car j’avais un texte, n’était pas valable car elle me </a:t>
            </a:r>
            <a:r>
              <a:rPr lang="fr-FR" baseline="0" dirty="0" err="1" smtClean="0"/>
              <a:t>proposanit</a:t>
            </a:r>
            <a:r>
              <a:rPr lang="fr-FR" baseline="0" dirty="0" smtClean="0"/>
              <a:t> 11 chapitres au lieu de 9, et les textes étaient mélangés.</a:t>
            </a:r>
          </a:p>
          <a:p>
            <a:r>
              <a:rPr lang="fr-FR" baseline="0" dirty="0" smtClean="0"/>
              <a:t>Comme on pouvait dès l’été avoir accès à une version plus avancée de ChatGPT, j’ai reformulé ma demande, et cette fois elle a été de qualité.  J’ai eu un résumé intéressant en 2000 mots ; j’ai poursuivi en demandant successivement un résumé de chaque chapitre et ; j’ai assemblé le tout dans une document qui est bien plus détaillé que ce que propose Wikipédia. Je vais m’en servir, avec le texte de Wikipédia qui replace l’ouvrage dans son contexte pour reprendre la lecture des Versets sataniques. </a:t>
            </a:r>
          </a:p>
          <a:p>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u="sng" dirty="0" smtClean="0">
                <a:latin typeface="Bookman Old Style" panose="02050604050505020204" pitchFamily="18" charset="0"/>
              </a:rPr>
              <a:t>La politique de l’OTAN et ses opérations </a:t>
            </a:r>
            <a:r>
              <a:rPr lang="fr-FR" sz="1200" u="sng" dirty="0" err="1" smtClean="0">
                <a:latin typeface="Bookman Old Style" panose="02050604050505020204" pitchFamily="18" charset="0"/>
              </a:rPr>
              <a:t>ont-elles</a:t>
            </a:r>
            <a:r>
              <a:rPr lang="fr-FR" sz="1200" u="sng" dirty="0" smtClean="0">
                <a:latin typeface="Bookman Old Style" panose="02050604050505020204" pitchFamily="18" charset="0"/>
              </a:rPr>
              <a:t> provoquées et justifient-elles l’invasion de l’Ukraine par Poutine</a:t>
            </a:r>
            <a:br>
              <a:rPr lang="fr-FR" sz="1200" u="sng" dirty="0" smtClean="0">
                <a:latin typeface="Bookman Old Style" panose="02050604050505020204" pitchFamily="18" charset="0"/>
              </a:rPr>
            </a:br>
            <a:r>
              <a:rPr lang="fr-FR" sz="1200" u="none" dirty="0" smtClean="0">
                <a:latin typeface="Bookman Old Style" panose="02050604050505020204" pitchFamily="18" charset="0"/>
              </a:rPr>
              <a:t>Ce texte</a:t>
            </a:r>
            <a:r>
              <a:rPr lang="fr-FR" sz="1200" u="none" baseline="0" dirty="0" smtClean="0">
                <a:latin typeface="Bookman Old Style" panose="02050604050505020204" pitchFamily="18" charset="0"/>
              </a:rPr>
              <a:t> que j’ai écrit peu après l’invasion de l’Ukraine par Poutine analysait les relations entre Poutine et l’OTAN en les plaçant dans un cadre historique, les actions de l’Otan dans les ex satellites de l’URSS, analysait les fondements juridiques de l’OTAN et concluait que la réponse est non. Mais le texte était balancé, en montrant également les erreurs commises per l’OTAN.</a:t>
            </a:r>
            <a:br>
              <a:rPr lang="fr-FR" sz="1200" u="none" baseline="0" dirty="0" smtClean="0">
                <a:latin typeface="Bookman Old Style" panose="02050604050505020204" pitchFamily="18" charset="0"/>
              </a:rPr>
            </a:br>
            <a:r>
              <a:rPr lang="fr-FR" sz="1200" u="none" baseline="0" dirty="0" smtClean="0">
                <a:latin typeface="Bookman Old Style" panose="02050604050505020204" pitchFamily="18" charset="0"/>
              </a:rPr>
              <a:t>Le résumé obtenu, même en demandant un résumé des différentes sections, a été mauvais car il arrivait à la conclusion finale que l’OTAN avait bien menacé la Russie. Il faut dire que le texte s’appuyait en partie sur des cartes qui ne pouvaient pas être lues par ChatGPT.</a:t>
            </a:r>
            <a:br>
              <a:rPr lang="fr-FR" sz="1200" u="none" baseline="0" dirty="0" smtClean="0">
                <a:latin typeface="Bookman Old Style" panose="02050604050505020204" pitchFamily="18" charset="0"/>
              </a:rPr>
            </a:br>
            <a:r>
              <a:rPr lang="fr-FR" sz="1200" u="none" baseline="0" dirty="0" smtClean="0">
                <a:latin typeface="Bookman Old Style" panose="02050604050505020204" pitchFamily="18" charset="0"/>
              </a:rPr>
              <a:t>Cependant en reformulant la question sous la forme ci-dessous, le résultat a été excellent</a:t>
            </a:r>
            <a:br>
              <a:rPr lang="fr-FR" sz="1200" u="none" baseline="0" dirty="0" smtClean="0">
                <a:latin typeface="Bookman Old Style" panose="02050604050505020204" pitchFamily="18" charset="0"/>
              </a:rPr>
            </a:br>
            <a:r>
              <a:rPr lang="fr-FR" sz="1200" u="none" baseline="0" dirty="0" smtClean="0">
                <a:latin typeface="Bookman Old Style" panose="02050604050505020204" pitchFamily="18" charset="0"/>
              </a:rPr>
              <a:t>« </a:t>
            </a:r>
            <a:r>
              <a:rPr lang="fr-FR" dirty="0" smtClean="0"/>
              <a:t>Résume en 1000 mots le texte suivant en reprenant bien tous les paragraphes et les éléments clé »</a:t>
            </a:r>
            <a:endParaRPr lang="fr-FR" sz="1200" u="none" baseline="0" dirty="0" smtClean="0">
              <a:latin typeface="Bookman Old Style" panose="0205060405050502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u="none" baseline="0" dirty="0" smtClean="0">
              <a:latin typeface="Bookman Old Style" panose="0205060405050502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u="none" baseline="0" dirty="0" smtClean="0">
                <a:latin typeface="Bookman Old Style" panose="02050604050505020204" pitchFamily="18" charset="0"/>
              </a:rPr>
              <a:t>Mon expérience montre que le résultat dépend de la formulation de la demande. L’article </a:t>
            </a:r>
            <a:br>
              <a:rPr lang="fr-FR" sz="1200" u="none" baseline="0" dirty="0" smtClean="0">
                <a:latin typeface="Bookman Old Style" panose="02050604050505020204" pitchFamily="18" charset="0"/>
              </a:rPr>
            </a:br>
            <a:r>
              <a:rPr lang="fr-FR" sz="1200" u="none" baseline="0" dirty="0" smtClean="0">
                <a:latin typeface="Bookman Old Style" panose="02050604050505020204" pitchFamily="18" charset="0"/>
              </a:rPr>
              <a:t>https://thewindowsclub.blog/fr/35-best-chatgpt-prompts-to-summarize-text/  propose des invites efficaces.</a:t>
            </a:r>
            <a:endParaRPr lang="fr-FR" sz="1200" u="none" dirty="0" smtClean="0">
              <a:latin typeface="Bookman Old Style" panose="02050604050505020204" pitchFamily="18" charset="0"/>
            </a:endParaRPr>
          </a:p>
          <a:p>
            <a:r>
              <a:rPr lang="fr-FR" baseline="0" dirty="0" smtClean="0"/>
              <a:t> </a:t>
            </a:r>
            <a:br>
              <a:rPr lang="fr-FR" baseline="0" dirty="0" smtClean="0"/>
            </a:br>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35</a:t>
            </a:fld>
            <a:endParaRPr lang="fr-FR"/>
          </a:p>
        </p:txBody>
      </p:sp>
    </p:spTree>
    <p:extLst>
      <p:ext uri="{BB962C8B-B14F-4D97-AF65-F5344CB8AC3E}">
        <p14:creationId xmlns:p14="http://schemas.microsoft.com/office/powerpoint/2010/main" val="29550972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36</a:t>
            </a:fld>
            <a:endParaRPr lang="fr-FR"/>
          </a:p>
        </p:txBody>
      </p:sp>
    </p:spTree>
    <p:extLst>
      <p:ext uri="{BB962C8B-B14F-4D97-AF65-F5344CB8AC3E}">
        <p14:creationId xmlns:p14="http://schemas.microsoft.com/office/powerpoint/2010/main" val="20347296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Nous sortons des jeux olympiques qui</a:t>
            </a:r>
            <a:r>
              <a:rPr lang="fr-FR" baseline="0" dirty="0" smtClean="0"/>
              <a:t> nous ont rassemblé dans la joie, la fraternité.</a:t>
            </a:r>
          </a:p>
          <a:p>
            <a:r>
              <a:rPr lang="fr-FR" baseline="0" dirty="0" smtClean="0"/>
              <a:t>Avec beaucoup de Marseillaises</a:t>
            </a:r>
          </a:p>
          <a:p>
            <a:r>
              <a:rPr lang="fr-FR" baseline="0" dirty="0" smtClean="0"/>
              <a:t>Mais que dit au juste la Marseillaise</a:t>
            </a:r>
            <a:endParaRPr lang="fr-FR" dirty="0"/>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37</a:t>
            </a:fld>
            <a:endParaRPr lang="fr-FR"/>
          </a:p>
        </p:txBody>
      </p:sp>
    </p:spTree>
    <p:extLst>
      <p:ext uri="{BB962C8B-B14F-4D97-AF65-F5344CB8AC3E}">
        <p14:creationId xmlns:p14="http://schemas.microsoft.com/office/powerpoint/2010/main" val="980493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u="sng" kern="1200" dirty="0" smtClean="0">
                <a:solidFill>
                  <a:schemeClr val="tx1"/>
                </a:solidFill>
                <a:effectLst/>
                <a:latin typeface="+mn-lt"/>
                <a:ea typeface="+mn-ea"/>
                <a:cs typeface="+mn-cs"/>
              </a:rPr>
              <a:t>ChatGPT, écrit un </a:t>
            </a:r>
            <a:r>
              <a:rPr lang="fr-FR" sz="1200" b="1" u="sng" kern="1200" dirty="0" err="1" smtClean="0">
                <a:solidFill>
                  <a:schemeClr val="tx1"/>
                </a:solidFill>
                <a:effectLst/>
                <a:latin typeface="+mn-lt"/>
                <a:ea typeface="+mn-ea"/>
                <a:cs typeface="+mn-cs"/>
              </a:rPr>
              <a:t>un</a:t>
            </a:r>
            <a:r>
              <a:rPr lang="fr-FR" sz="1200" b="1" u="sng" kern="1200" dirty="0" smtClean="0">
                <a:solidFill>
                  <a:schemeClr val="tx1"/>
                </a:solidFill>
                <a:effectLst/>
                <a:latin typeface="+mn-lt"/>
                <a:ea typeface="+mn-ea"/>
                <a:cs typeface="+mn-cs"/>
              </a:rPr>
              <a:t> poème d'actualité sur « les graines du figuier sauvage en Iran »</a:t>
            </a:r>
          </a:p>
          <a:p>
            <a:endParaRPr lang="fr-FR" sz="1200" b="1" u="sng" kern="1200" dirty="0" smtClean="0">
              <a:solidFill>
                <a:schemeClr val="tx1"/>
              </a:solidFill>
              <a:effectLst/>
              <a:latin typeface="+mn-lt"/>
              <a:ea typeface="+mn-ea"/>
              <a:cs typeface="+mn-cs"/>
            </a:endParaRPr>
          </a:p>
          <a:p>
            <a:r>
              <a:rPr lang="fr-FR" sz="1200" b="1" u="sng" kern="1200" dirty="0" smtClean="0">
                <a:solidFill>
                  <a:schemeClr val="tx1"/>
                </a:solidFill>
                <a:effectLst/>
                <a:latin typeface="+mn-lt"/>
                <a:ea typeface="+mn-ea"/>
                <a:cs typeface="+mn-cs"/>
              </a:rPr>
              <a:t>On peut vérifier que ChatGPT</a:t>
            </a:r>
            <a:r>
              <a:rPr lang="fr-FR" sz="1200" b="1" u="sng" kern="1200" baseline="0" dirty="0" smtClean="0">
                <a:solidFill>
                  <a:schemeClr val="tx1"/>
                </a:solidFill>
                <a:effectLst/>
                <a:latin typeface="+mn-lt"/>
                <a:ea typeface="+mn-ea"/>
                <a:cs typeface="+mn-cs"/>
              </a:rPr>
              <a:t> ne connaissait pas le film du même nom</a:t>
            </a:r>
            <a:endParaRPr lang="fr-FR" dirty="0"/>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38</a:t>
            </a:fld>
            <a:endParaRPr lang="fr-FR"/>
          </a:p>
        </p:txBody>
      </p:sp>
    </p:spTree>
    <p:extLst>
      <p:ext uri="{BB962C8B-B14F-4D97-AF65-F5344CB8AC3E}">
        <p14:creationId xmlns:p14="http://schemas.microsoft.com/office/powerpoint/2010/main" val="42243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39</a:t>
            </a:fld>
            <a:endParaRPr lang="fr-FR"/>
          </a:p>
        </p:txBody>
      </p:sp>
    </p:spTree>
    <p:extLst>
      <p:ext uri="{BB962C8B-B14F-4D97-AF65-F5344CB8AC3E}">
        <p14:creationId xmlns:p14="http://schemas.microsoft.com/office/powerpoint/2010/main" val="1951068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8FF60CE-AE0C-46AB-ACD8-AA3557751D14}" type="slidenum">
              <a:rPr lang="fr-FR" altLang="fr-FR" sz="1400" smtClean="0"/>
              <a:pPr>
                <a:spcBef>
                  <a:spcPct val="0"/>
                </a:spcBef>
              </a:pPr>
              <a:t>4</a:t>
            </a:fld>
            <a:endParaRPr lang="fr-FR" altLang="fr-FR" sz="1400" smtClean="0"/>
          </a:p>
        </p:txBody>
      </p:sp>
      <p:sp>
        <p:nvSpPr>
          <p:cNvPr id="10243" name="Rectangle 1"/>
          <p:cNvSpPr>
            <a:spLocks noGrp="1" noRot="1" noChangeAspect="1" noChangeArrowheads="1" noTextEdit="1"/>
          </p:cNvSpPr>
          <p:nvPr>
            <p:ph type="sldImg"/>
          </p:nvPr>
        </p:nvSpPr>
        <p:spPr>
          <a:xfrm>
            <a:off x="573088" y="1336675"/>
            <a:ext cx="6413500" cy="36083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Text Box 2"/>
          <p:cNvSpPr>
            <a:spLocks noGrp="1" noChangeArrowheads="1"/>
          </p:cNvSpPr>
          <p:nvPr>
            <p:ph type="body" idx="1"/>
          </p:nvPr>
        </p:nvSpPr>
        <p:spPr>
          <a:xfrm>
            <a:off x="863600" y="4945063"/>
            <a:ext cx="6048375" cy="45212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 pos="5067300" algn="l"/>
                <a:tab pos="5791200" algn="l"/>
              </a:tabLst>
            </a:pPr>
            <a:endParaRPr lang="fr-FR" altLang="fr-FR" sz="1800" smtClean="0">
              <a:latin typeface="Arial" panose="020B0604020202020204" pitchFamily="34" charset="0"/>
              <a:ea typeface="Microsoft YaHei" panose="020B0503020204020204" pitchFamily="34" charset="-122"/>
            </a:endParaRPr>
          </a:p>
          <a:p>
            <a:pPr marL="215900" indent="-214313" eaLnBrk="1">
              <a:spcBef>
                <a:spcPct val="0"/>
              </a:spcBef>
              <a:tabLst>
                <a:tab pos="723900" algn="l"/>
                <a:tab pos="1447800" algn="l"/>
                <a:tab pos="2171700" algn="l"/>
                <a:tab pos="2895600" algn="l"/>
                <a:tab pos="3619500" algn="l"/>
                <a:tab pos="4343400" algn="l"/>
                <a:tab pos="5067300" algn="l"/>
                <a:tab pos="5791200" algn="l"/>
              </a:tabLst>
            </a:pPr>
            <a:r>
              <a:rPr lang="fr-FR" altLang="fr-FR" sz="1800" b="1" smtClean="0">
                <a:latin typeface="Arial" panose="020B0604020202020204" pitchFamily="34" charset="0"/>
                <a:ea typeface="Microsoft YaHei" panose="020B0503020204020204" pitchFamily="34" charset="-122"/>
              </a:rPr>
              <a:t>Vous la croisez très souvent sans le savoir</a:t>
            </a:r>
          </a:p>
          <a:p>
            <a:pPr marL="215900" indent="-214313" eaLnBrk="1">
              <a:spcBef>
                <a:spcPct val="0"/>
              </a:spcBef>
              <a:tabLst>
                <a:tab pos="723900" algn="l"/>
                <a:tab pos="1447800" algn="l"/>
                <a:tab pos="2171700" algn="l"/>
                <a:tab pos="2895600" algn="l"/>
                <a:tab pos="3619500" algn="l"/>
                <a:tab pos="4343400" algn="l"/>
                <a:tab pos="5067300" algn="l"/>
                <a:tab pos="5791200" algn="l"/>
              </a:tabLst>
            </a:pPr>
            <a:r>
              <a:rPr lang="fr-FR" altLang="fr-FR" sz="1800" smtClean="0">
                <a:latin typeface="Arial" panose="020B0604020202020204" pitchFamily="34" charset="0"/>
                <a:ea typeface="Microsoft YaHei" panose="020B0503020204020204" pitchFamily="34" charset="-122"/>
              </a:rPr>
              <a:t>Le terme IA recouvre une quantité gigantesque de réalités</a:t>
            </a:r>
          </a:p>
          <a:p>
            <a:pPr marL="215900" indent="-214313" eaLnBrk="1">
              <a:spcBef>
                <a:spcPct val="0"/>
              </a:spcBef>
              <a:tabLst>
                <a:tab pos="723900" algn="l"/>
                <a:tab pos="1447800" algn="l"/>
                <a:tab pos="2171700" algn="l"/>
                <a:tab pos="2895600" algn="l"/>
                <a:tab pos="3619500" algn="l"/>
                <a:tab pos="4343400" algn="l"/>
                <a:tab pos="5067300" algn="l"/>
                <a:tab pos="5791200" algn="l"/>
              </a:tabLst>
            </a:pPr>
            <a:r>
              <a:rPr lang="fr-FR" altLang="fr-FR" sz="1800" smtClean="0">
                <a:latin typeface="Arial" panose="020B0604020202020204" pitchFamily="34" charset="0"/>
                <a:ea typeface="Microsoft YaHei" panose="020B0503020204020204" pitchFamily="34" charset="-122"/>
              </a:rPr>
              <a:t>Ex : les vidéos que vous recommande Youtube, ce qui qui vous permet de contourner un bouchon sur votre GPS, ou même votre adversaaire virtuel dans un jeu vidéo, tout ça c'est de l'IA.</a:t>
            </a:r>
          </a:p>
          <a:p>
            <a:pPr marL="215900" indent="-214313" eaLnBrk="1">
              <a:spcBef>
                <a:spcPct val="0"/>
              </a:spcBef>
              <a:tabLst>
                <a:tab pos="723900" algn="l"/>
                <a:tab pos="1447800" algn="l"/>
                <a:tab pos="2171700" algn="l"/>
                <a:tab pos="2895600" algn="l"/>
                <a:tab pos="3619500" algn="l"/>
                <a:tab pos="4343400" algn="l"/>
                <a:tab pos="5067300" algn="l"/>
                <a:tab pos="5791200" algn="l"/>
              </a:tabLst>
            </a:pPr>
            <a:endParaRPr lang="fr-FR" altLang="fr-FR" sz="1800" smtClean="0">
              <a:latin typeface="Arial" panose="020B0604020202020204" pitchFamily="34" charset="0"/>
              <a:ea typeface="Microsoft YaHei" panose="020B0503020204020204" pitchFamily="34" charset="-122"/>
            </a:endParaRPr>
          </a:p>
          <a:p>
            <a:pPr marL="215900" indent="-214313" eaLnBrk="1">
              <a:spcBef>
                <a:spcPct val="0"/>
              </a:spcBef>
              <a:tabLst>
                <a:tab pos="723900" algn="l"/>
                <a:tab pos="1447800" algn="l"/>
                <a:tab pos="2171700" algn="l"/>
                <a:tab pos="2895600" algn="l"/>
                <a:tab pos="3619500" algn="l"/>
                <a:tab pos="4343400" algn="l"/>
                <a:tab pos="5067300" algn="l"/>
                <a:tab pos="5791200" algn="l"/>
              </a:tabLst>
            </a:pPr>
            <a:r>
              <a:rPr lang="fr-FR" altLang="fr-FR" sz="1800" smtClean="0">
                <a:latin typeface="Arial" panose="020B0604020202020204" pitchFamily="34" charset="0"/>
                <a:ea typeface="Microsoft YaHei" panose="020B0503020204020204" pitchFamily="34" charset="-122"/>
              </a:rPr>
              <a:t>L' IA  Champ interdisciplinaire théorique et pratique qui a pour objet la compréhension de mécanismes de la cognition et de la réflexion, et leur imitation par un dispositif matériel et logiciel, à des fins d'assistance ou de substitution à des activités humaines ;</a:t>
            </a:r>
          </a:p>
          <a:p>
            <a:pPr marL="215900" indent="-214313" eaLnBrk="1">
              <a:spcBef>
                <a:spcPct val="0"/>
              </a:spcBef>
              <a:tabLst>
                <a:tab pos="723900" algn="l"/>
                <a:tab pos="1447800" algn="l"/>
                <a:tab pos="2171700" algn="l"/>
                <a:tab pos="2895600" algn="l"/>
                <a:tab pos="3619500" algn="l"/>
                <a:tab pos="4343400" algn="l"/>
                <a:tab pos="5067300" algn="l"/>
                <a:tab pos="5791200" algn="l"/>
              </a:tabLst>
            </a:pPr>
            <a:endParaRPr lang="fr-FR" altLang="fr-FR" sz="1800" smtClean="0">
              <a:latin typeface="Arial" panose="020B0604020202020204" pitchFamily="34" charset="0"/>
              <a:ea typeface="Microsoft YaHei" panose="020B0503020204020204" pitchFamily="34" charset="-122"/>
            </a:endParaRPr>
          </a:p>
          <a:p>
            <a:pPr marL="215900" indent="-214313" eaLnBrk="1">
              <a:spcBef>
                <a:spcPct val="0"/>
              </a:spcBef>
              <a:tabLst>
                <a:tab pos="723900" algn="l"/>
                <a:tab pos="1447800" algn="l"/>
                <a:tab pos="2171700" algn="l"/>
                <a:tab pos="2895600" algn="l"/>
                <a:tab pos="3619500" algn="l"/>
                <a:tab pos="4343400" algn="l"/>
                <a:tab pos="5067300" algn="l"/>
                <a:tab pos="5791200" algn="l"/>
              </a:tabLst>
            </a:pPr>
            <a:endParaRPr lang="fr-FR" altLang="fr-FR" sz="1800" smtClean="0">
              <a:latin typeface="Arial" panose="020B0604020202020204" pitchFamily="34" charset="0"/>
              <a:ea typeface="Microsoft YaHei" panose="020B0503020204020204" pitchFamily="34" charset="-122"/>
            </a:endParaRPr>
          </a:p>
          <a:p>
            <a:pPr marL="215900" indent="-214313" eaLnBrk="1">
              <a:spcBef>
                <a:spcPct val="0"/>
              </a:spcBef>
              <a:tabLst>
                <a:tab pos="723900" algn="l"/>
                <a:tab pos="1447800" algn="l"/>
                <a:tab pos="2171700" algn="l"/>
                <a:tab pos="2895600" algn="l"/>
                <a:tab pos="3619500" algn="l"/>
                <a:tab pos="4343400" algn="l"/>
                <a:tab pos="5067300" algn="l"/>
                <a:tab pos="5791200" algn="l"/>
              </a:tabLst>
            </a:pPr>
            <a:r>
              <a:rPr lang="fr-FR" altLang="fr-FR" sz="1800" smtClean="0">
                <a:latin typeface="Arial" panose="020B0604020202020204" pitchFamily="34" charset="0"/>
                <a:ea typeface="Microsoft YaHei" panose="020B0503020204020204" pitchFamily="34" charset="-122"/>
              </a:rPr>
              <a:t>L'idée sous jacente est de fabriquer des machines ou des robots capables de simuler l'intelligence humaine en cherchant à résoudre des problèmes complexes à l'aide d'algorithmes.. </a:t>
            </a:r>
          </a:p>
        </p:txBody>
      </p:sp>
      <p:sp>
        <p:nvSpPr>
          <p:cNvPr id="35843" name="Text Box 3"/>
          <p:cNvSpPr txBox="1">
            <a:spLocks noChangeArrowheads="1"/>
          </p:cNvSpPr>
          <p:nvPr/>
        </p:nvSpPr>
        <p:spPr bwMode="auto">
          <a:xfrm>
            <a:off x="4281488" y="10155238"/>
            <a:ext cx="3276600" cy="53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9pPr>
          </a:lstStyle>
          <a:p>
            <a:pPr eaLnBrk="1" hangingPunct="1">
              <a:buClr>
                <a:srgbClr val="000000"/>
              </a:buClr>
              <a:buSzPct val="100000"/>
              <a:buFont typeface="Times New Roman" panose="02020603050405020304" pitchFamily="18" charset="0"/>
              <a:buNone/>
              <a:defRPr/>
            </a:pPr>
            <a:fld id="{A9F5B761-6006-418A-A9EE-24BE9317EFE6}" type="slidenum">
              <a:rPr lang="fr-FR" altLang="fr-FR" smtClean="0">
                <a:latin typeface="+mn-lt" charset="0"/>
                <a:cs typeface="+mn-ea" charset="0"/>
              </a:rPr>
              <a:pPr eaLnBrk="1" hangingPunct="1">
                <a:buClr>
                  <a:srgbClr val="000000"/>
                </a:buClr>
                <a:buSzPct val="100000"/>
                <a:buFont typeface="Times New Roman" panose="02020603050405020304" pitchFamily="18" charset="0"/>
                <a:buNone/>
                <a:defRPr/>
              </a:pPr>
              <a:t>4</a:t>
            </a:fld>
            <a:endParaRPr lang="fr-FR" altLang="fr-FR" smtClean="0">
              <a:latin typeface="+mn-lt" charset="0"/>
              <a:cs typeface="+mn-ea" charset="0"/>
            </a:endParaRPr>
          </a:p>
        </p:txBody>
      </p:sp>
    </p:spTree>
    <p:extLst>
      <p:ext uri="{BB962C8B-B14F-4D97-AF65-F5344CB8AC3E}">
        <p14:creationId xmlns:p14="http://schemas.microsoft.com/office/powerpoint/2010/main" val="34165937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40</a:t>
            </a:fld>
            <a:endParaRPr lang="fr-FR"/>
          </a:p>
        </p:txBody>
      </p:sp>
    </p:spTree>
    <p:extLst>
      <p:ext uri="{BB962C8B-B14F-4D97-AF65-F5344CB8AC3E}">
        <p14:creationId xmlns:p14="http://schemas.microsoft.com/office/powerpoint/2010/main" val="8545856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41</a:t>
            </a:fld>
            <a:endParaRPr lang="fr-FR"/>
          </a:p>
        </p:txBody>
      </p:sp>
    </p:spTree>
    <p:extLst>
      <p:ext uri="{BB962C8B-B14F-4D97-AF65-F5344CB8AC3E}">
        <p14:creationId xmlns:p14="http://schemas.microsoft.com/office/powerpoint/2010/main" val="19824279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42</a:t>
            </a:fld>
            <a:endParaRPr lang="fr-FR"/>
          </a:p>
        </p:txBody>
      </p:sp>
    </p:spTree>
    <p:extLst>
      <p:ext uri="{BB962C8B-B14F-4D97-AF65-F5344CB8AC3E}">
        <p14:creationId xmlns:p14="http://schemas.microsoft.com/office/powerpoint/2010/main" val="7560755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43</a:t>
            </a:fld>
            <a:endParaRPr lang="fr-FR"/>
          </a:p>
        </p:txBody>
      </p:sp>
    </p:spTree>
    <p:extLst>
      <p:ext uri="{BB962C8B-B14F-4D97-AF65-F5344CB8AC3E}">
        <p14:creationId xmlns:p14="http://schemas.microsoft.com/office/powerpoint/2010/main" val="35435660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44</a:t>
            </a:fld>
            <a:endParaRPr lang="fr-FR"/>
          </a:p>
        </p:txBody>
      </p:sp>
    </p:spTree>
    <p:extLst>
      <p:ext uri="{BB962C8B-B14F-4D97-AF65-F5344CB8AC3E}">
        <p14:creationId xmlns:p14="http://schemas.microsoft.com/office/powerpoint/2010/main" val="30938493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45</a:t>
            </a:fld>
            <a:endParaRPr lang="fr-FR"/>
          </a:p>
        </p:txBody>
      </p:sp>
    </p:spTree>
    <p:extLst>
      <p:ext uri="{BB962C8B-B14F-4D97-AF65-F5344CB8AC3E}">
        <p14:creationId xmlns:p14="http://schemas.microsoft.com/office/powerpoint/2010/main" val="22596879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46</a:t>
            </a:fld>
            <a:endParaRPr lang="fr-FR"/>
          </a:p>
        </p:txBody>
      </p:sp>
    </p:spTree>
    <p:extLst>
      <p:ext uri="{BB962C8B-B14F-4D97-AF65-F5344CB8AC3E}">
        <p14:creationId xmlns:p14="http://schemas.microsoft.com/office/powerpoint/2010/main" val="37999702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47</a:t>
            </a:fld>
            <a:endParaRPr lang="fr-FR"/>
          </a:p>
        </p:txBody>
      </p:sp>
    </p:spTree>
    <p:extLst>
      <p:ext uri="{BB962C8B-B14F-4D97-AF65-F5344CB8AC3E}">
        <p14:creationId xmlns:p14="http://schemas.microsoft.com/office/powerpoint/2010/main" val="35537498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Je peux demander une</a:t>
            </a:r>
            <a:r>
              <a:rPr lang="fr-FR" baseline="0" dirty="0" smtClean="0"/>
              <a:t> longueur de texte, des références, reposer la même question sous une forme différente, demander plus de précisions sur un point particulier de la réponse</a:t>
            </a:r>
            <a:endParaRPr lang="fr-FR" dirty="0"/>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48</a:t>
            </a:fld>
            <a:endParaRPr lang="fr-FR"/>
          </a:p>
        </p:txBody>
      </p:sp>
    </p:spTree>
    <p:extLst>
      <p:ext uri="{BB962C8B-B14F-4D97-AF65-F5344CB8AC3E}">
        <p14:creationId xmlns:p14="http://schemas.microsoft.com/office/powerpoint/2010/main" val="14934335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Discours haineux et discrimination</a:t>
            </a:r>
            <a:r>
              <a:rPr lang="fr-FR" dirty="0" smtClean="0"/>
              <a:t> : Les sujets incitant à la haine raciale, ethnique, religieuse, de genre ou de toute autre forme de discrimination sont souvent interdits.</a:t>
            </a:r>
          </a:p>
          <a:p>
            <a:r>
              <a:rPr lang="fr-FR" b="1" dirty="0" smtClean="0"/>
              <a:t>Violence et incitation à la violence</a:t>
            </a:r>
            <a:r>
              <a:rPr lang="fr-FR" dirty="0" smtClean="0"/>
              <a:t> : Les discussions promouvant ou encourageant la violence physique ou psychologique sont généralement prohibées.</a:t>
            </a:r>
          </a:p>
          <a:p>
            <a:r>
              <a:rPr lang="fr-FR" b="1" dirty="0" smtClean="0"/>
              <a:t>Contenus illégaux</a:t>
            </a:r>
            <a:r>
              <a:rPr lang="fr-FR" dirty="0" smtClean="0"/>
              <a:t> : Tout ce qui touche aux activités illégales comme le piratage, le trafic de drogue ou la fraude.</a:t>
            </a:r>
          </a:p>
          <a:p>
            <a:r>
              <a:rPr lang="fr-FR" b="1" dirty="0" smtClean="0"/>
              <a:t>Théories du complot dangereuses</a:t>
            </a:r>
            <a:r>
              <a:rPr lang="fr-FR" dirty="0" smtClean="0"/>
              <a:t> : La promotion de fausses informations qui peuvent causer du tort ou générer de la panique est souvent interdite.</a:t>
            </a:r>
          </a:p>
          <a:p>
            <a:r>
              <a:rPr lang="fr-FR" b="1" dirty="0" smtClean="0"/>
              <a:t>Pornographie et exploitation sexuelle</a:t>
            </a:r>
            <a:r>
              <a:rPr lang="fr-FR" dirty="0" smtClean="0"/>
              <a:t> : Les contenus inappropriés ou exploitant sexuellement les personnes, notamment les mineurs, sont strictement interdits.</a:t>
            </a:r>
          </a:p>
          <a:p>
            <a:r>
              <a:rPr lang="fr-FR" b="1" dirty="0" smtClean="0"/>
              <a:t>Informations personnelles et vie privée</a:t>
            </a:r>
            <a:r>
              <a:rPr lang="fr-FR" dirty="0" smtClean="0"/>
              <a:t> : Publier ou demander des informations personnelles sans consentement est généralement interdit.</a:t>
            </a:r>
          </a:p>
          <a:p>
            <a:r>
              <a:rPr lang="fr-FR" b="1" dirty="0" smtClean="0"/>
              <a:t>Contenus médicaux non vérifiés</a:t>
            </a:r>
            <a:r>
              <a:rPr lang="fr-FR" dirty="0" smtClean="0"/>
              <a:t> : La diffusion de conseils médicaux non vérifiés ou potentiellement dangereux peut aussi être restreinte.</a:t>
            </a:r>
          </a:p>
          <a:p>
            <a:endParaRPr lang="fr-FR" dirty="0"/>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49</a:t>
            </a:fld>
            <a:endParaRPr lang="fr-FR"/>
          </a:p>
        </p:txBody>
      </p:sp>
    </p:spTree>
    <p:extLst>
      <p:ext uri="{BB962C8B-B14F-4D97-AF65-F5344CB8AC3E}">
        <p14:creationId xmlns:p14="http://schemas.microsoft.com/office/powerpoint/2010/main" val="2422712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85F0E682-6EEA-4CA1-8E4F-8F30A0A53950}" type="slidenum">
              <a:rPr lang="fr-FR" altLang="fr-FR" sz="1400" smtClean="0"/>
              <a:pPr>
                <a:spcBef>
                  <a:spcPct val="0"/>
                </a:spcBef>
              </a:pPr>
              <a:t>5</a:t>
            </a:fld>
            <a:endParaRPr lang="fr-FR" altLang="fr-FR" sz="1400" smtClean="0"/>
          </a:p>
        </p:txBody>
      </p:sp>
      <p:sp>
        <p:nvSpPr>
          <p:cNvPr id="12291" name="Rectangle 1"/>
          <p:cNvSpPr>
            <a:spLocks noGrp="1" noRot="1" noChangeAspect="1" noChangeArrowheads="1" noTextEdit="1"/>
          </p:cNvSpPr>
          <p:nvPr>
            <p:ph type="sldImg"/>
          </p:nvPr>
        </p:nvSpPr>
        <p:spPr>
          <a:xfrm>
            <a:off x="573088" y="1336675"/>
            <a:ext cx="6413500" cy="36083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Text Box 2"/>
          <p:cNvSpPr>
            <a:spLocks noGrp="1" noChangeArrowheads="1"/>
          </p:cNvSpPr>
          <p:nvPr>
            <p:ph type="body" idx="1"/>
          </p:nvPr>
        </p:nvSpPr>
        <p:spPr>
          <a:xfrm>
            <a:off x="755650" y="5145088"/>
            <a:ext cx="6048375" cy="421005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 pos="5067300" algn="l"/>
                <a:tab pos="5791200" algn="l"/>
              </a:tabLst>
            </a:pPr>
            <a:endParaRPr lang="fr-FR" altLang="fr-FR" sz="1800" smtClean="0">
              <a:latin typeface="Arial" panose="020B0604020202020204" pitchFamily="34" charset="0"/>
              <a:ea typeface="Microsoft YaHei" panose="020B0503020204020204" pitchFamily="34" charset="-122"/>
            </a:endParaRPr>
          </a:p>
          <a:p>
            <a:pPr marL="215900" indent="-214313" eaLnBrk="1">
              <a:spcBef>
                <a:spcPct val="0"/>
              </a:spcBef>
              <a:tabLst>
                <a:tab pos="723900" algn="l"/>
                <a:tab pos="1447800" algn="l"/>
                <a:tab pos="2171700" algn="l"/>
                <a:tab pos="2895600" algn="l"/>
                <a:tab pos="3619500" algn="l"/>
                <a:tab pos="4343400" algn="l"/>
                <a:tab pos="5067300" algn="l"/>
                <a:tab pos="5791200" algn="l"/>
              </a:tabLst>
            </a:pPr>
            <a:r>
              <a:rPr lang="fr-FR" altLang="fr-FR" sz="1800" b="1" smtClean="0">
                <a:latin typeface="Arial" panose="020B0604020202020204" pitchFamily="34" charset="0"/>
                <a:ea typeface="Microsoft YaHei" panose="020B0503020204020204" pitchFamily="34" charset="-122"/>
              </a:rPr>
              <a:t>Liste de points à souligner oralement</a:t>
            </a:r>
          </a:p>
          <a:p>
            <a:pPr marL="215900" indent="-214313" eaLnBrk="1">
              <a:spcBef>
                <a:spcPct val="0"/>
              </a:spcBef>
              <a:tabLst>
                <a:tab pos="723900" algn="l"/>
                <a:tab pos="1447800" algn="l"/>
                <a:tab pos="2171700" algn="l"/>
                <a:tab pos="2895600" algn="l"/>
                <a:tab pos="3619500" algn="l"/>
                <a:tab pos="4343400" algn="l"/>
                <a:tab pos="5067300" algn="l"/>
                <a:tab pos="5791200" algn="l"/>
              </a:tabLst>
            </a:pPr>
            <a:endParaRPr lang="fr-FR" altLang="fr-FR" sz="1800" smtClean="0">
              <a:latin typeface="Arial" panose="020B0604020202020204" pitchFamily="34" charset="0"/>
              <a:ea typeface="Microsoft YaHei" panose="020B0503020204020204" pitchFamily="34" charset="-122"/>
            </a:endParaRPr>
          </a:p>
          <a:p>
            <a:pPr marL="215900" indent="-214313" eaLnBrk="1">
              <a:spcBef>
                <a:spcPct val="0"/>
              </a:spcBef>
              <a:tabLst>
                <a:tab pos="723900" algn="l"/>
                <a:tab pos="1447800" algn="l"/>
                <a:tab pos="2171700" algn="l"/>
                <a:tab pos="2895600" algn="l"/>
                <a:tab pos="3619500" algn="l"/>
                <a:tab pos="4343400" algn="l"/>
                <a:tab pos="5067300" algn="l"/>
                <a:tab pos="5791200" algn="l"/>
              </a:tabLst>
            </a:pPr>
            <a:r>
              <a:rPr lang="fr-FR" altLang="fr-FR" sz="1800" smtClean="0">
                <a:latin typeface="Arial" panose="020B0604020202020204" pitchFamily="34" charset="0"/>
                <a:ea typeface="Microsoft YaHei" panose="020B0503020204020204" pitchFamily="34" charset="-122"/>
              </a:rPr>
              <a:t>Nous avons retenu certains mots qui sont souvent utilisés dans le cadre de l'IA, </a:t>
            </a:r>
          </a:p>
          <a:p>
            <a:pPr marL="215900" indent="-214313" eaLnBrk="1">
              <a:spcBef>
                <a:spcPct val="0"/>
              </a:spcBef>
              <a:tabLst>
                <a:tab pos="723900" algn="l"/>
                <a:tab pos="1447800" algn="l"/>
                <a:tab pos="2171700" algn="l"/>
                <a:tab pos="2895600" algn="l"/>
                <a:tab pos="3619500" algn="l"/>
                <a:tab pos="4343400" algn="l"/>
                <a:tab pos="5067300" algn="l"/>
                <a:tab pos="5791200" algn="l"/>
              </a:tabLst>
            </a:pPr>
            <a:r>
              <a:rPr lang="fr-FR" altLang="fr-FR" sz="1800" smtClean="0">
                <a:latin typeface="Arial" panose="020B0604020202020204" pitchFamily="34" charset="0"/>
                <a:ea typeface="Microsoft YaHei" panose="020B0503020204020204" pitchFamily="34" charset="-122"/>
              </a:rPr>
              <a:t>Nous aborderons pour chacun une définition générale sachant qu'il n'existe pas encore de définition véritablement officielle.</a:t>
            </a:r>
          </a:p>
          <a:p>
            <a:pPr marL="215900" indent="-214313" eaLnBrk="1">
              <a:spcBef>
                <a:spcPct val="0"/>
              </a:spcBef>
              <a:tabLst>
                <a:tab pos="723900" algn="l"/>
                <a:tab pos="1447800" algn="l"/>
                <a:tab pos="2171700" algn="l"/>
                <a:tab pos="2895600" algn="l"/>
                <a:tab pos="3619500" algn="l"/>
                <a:tab pos="4343400" algn="l"/>
                <a:tab pos="5067300" algn="l"/>
                <a:tab pos="5791200" algn="l"/>
              </a:tabLst>
            </a:pPr>
            <a:endParaRPr lang="fr-FR" altLang="fr-FR" sz="1800" smtClean="0">
              <a:latin typeface="Arial" panose="020B0604020202020204" pitchFamily="34" charset="0"/>
              <a:ea typeface="Microsoft YaHei" panose="020B0503020204020204" pitchFamily="34" charset="-122"/>
            </a:endParaRPr>
          </a:p>
          <a:p>
            <a:pPr marL="215900" indent="-214313" eaLnBrk="1">
              <a:spcBef>
                <a:spcPct val="0"/>
              </a:spcBef>
              <a:tabLst>
                <a:tab pos="723900" algn="l"/>
                <a:tab pos="1447800" algn="l"/>
                <a:tab pos="2171700" algn="l"/>
                <a:tab pos="2895600" algn="l"/>
                <a:tab pos="3619500" algn="l"/>
                <a:tab pos="4343400" algn="l"/>
                <a:tab pos="5067300" algn="l"/>
                <a:tab pos="5791200" algn="l"/>
              </a:tabLst>
            </a:pPr>
            <a:endParaRPr lang="fr-FR" altLang="fr-FR" sz="1800" smtClean="0">
              <a:latin typeface="Arial" panose="020B0604020202020204" pitchFamily="34" charset="0"/>
              <a:ea typeface="Microsoft YaHei" panose="020B0503020204020204" pitchFamily="34" charset="-122"/>
            </a:endParaRPr>
          </a:p>
        </p:txBody>
      </p:sp>
      <p:sp>
        <p:nvSpPr>
          <p:cNvPr id="36867" name="Text Box 3"/>
          <p:cNvSpPr txBox="1">
            <a:spLocks noChangeArrowheads="1"/>
          </p:cNvSpPr>
          <p:nvPr/>
        </p:nvSpPr>
        <p:spPr bwMode="auto">
          <a:xfrm>
            <a:off x="4281488" y="10155238"/>
            <a:ext cx="3276600" cy="53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9pPr>
          </a:lstStyle>
          <a:p>
            <a:pPr eaLnBrk="1" hangingPunct="1">
              <a:buClr>
                <a:srgbClr val="000000"/>
              </a:buClr>
              <a:buSzPct val="100000"/>
              <a:buFont typeface="Times New Roman" panose="02020603050405020304" pitchFamily="18" charset="0"/>
              <a:buNone/>
              <a:defRPr/>
            </a:pPr>
            <a:fld id="{4F6D8323-E4BC-437F-9A00-51436FAB9EA9}" type="slidenum">
              <a:rPr lang="fr-FR" altLang="fr-FR" smtClean="0">
                <a:latin typeface="+mn-lt" charset="0"/>
                <a:cs typeface="+mn-ea" charset="0"/>
              </a:rPr>
              <a:pPr eaLnBrk="1" hangingPunct="1">
                <a:buClr>
                  <a:srgbClr val="000000"/>
                </a:buClr>
                <a:buSzPct val="100000"/>
                <a:buFont typeface="Times New Roman" panose="02020603050405020304" pitchFamily="18" charset="0"/>
                <a:buNone/>
                <a:defRPr/>
              </a:pPr>
              <a:t>5</a:t>
            </a:fld>
            <a:endParaRPr lang="fr-FR" altLang="fr-FR" smtClean="0">
              <a:latin typeface="+mn-lt" charset="0"/>
              <a:cs typeface="+mn-ea" charset="0"/>
            </a:endParaRPr>
          </a:p>
        </p:txBody>
      </p:sp>
    </p:spTree>
    <p:extLst>
      <p:ext uri="{BB962C8B-B14F-4D97-AF65-F5344CB8AC3E}">
        <p14:creationId xmlns:p14="http://schemas.microsoft.com/office/powerpoint/2010/main" val="10190196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Très intéressant pour un atelier lecture pour trouver des thèmes, ouvrir</a:t>
            </a:r>
            <a:r>
              <a:rPr lang="fr-FR" baseline="0" dirty="0" smtClean="0"/>
              <a:t> le choix de livres, avoir un contexte</a:t>
            </a:r>
            <a:endParaRPr lang="fr-FR" dirty="0"/>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50</a:t>
            </a:fld>
            <a:endParaRPr lang="fr-FR"/>
          </a:p>
        </p:txBody>
      </p:sp>
    </p:spTree>
    <p:extLst>
      <p:ext uri="{BB962C8B-B14F-4D97-AF65-F5344CB8AC3E}">
        <p14:creationId xmlns:p14="http://schemas.microsoft.com/office/powerpoint/2010/main" val="35292525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51</a:t>
            </a:fld>
            <a:endParaRPr lang="fr-FR"/>
          </a:p>
        </p:txBody>
      </p:sp>
    </p:spTree>
    <p:extLst>
      <p:ext uri="{BB962C8B-B14F-4D97-AF65-F5344CB8AC3E}">
        <p14:creationId xmlns:p14="http://schemas.microsoft.com/office/powerpoint/2010/main" val="7546038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52</a:t>
            </a:fld>
            <a:endParaRPr lang="fr-FR"/>
          </a:p>
        </p:txBody>
      </p:sp>
    </p:spTree>
    <p:extLst>
      <p:ext uri="{BB962C8B-B14F-4D97-AF65-F5344CB8AC3E}">
        <p14:creationId xmlns:p14="http://schemas.microsoft.com/office/powerpoint/2010/main" val="4341160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53</a:t>
            </a:fld>
            <a:endParaRPr lang="fr-FR"/>
          </a:p>
        </p:txBody>
      </p:sp>
    </p:spTree>
    <p:extLst>
      <p:ext uri="{BB962C8B-B14F-4D97-AF65-F5344CB8AC3E}">
        <p14:creationId xmlns:p14="http://schemas.microsoft.com/office/powerpoint/2010/main" val="27631409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54</a:t>
            </a:fld>
            <a:endParaRPr lang="fr-FR"/>
          </a:p>
        </p:txBody>
      </p:sp>
    </p:spTree>
    <p:extLst>
      <p:ext uri="{BB962C8B-B14F-4D97-AF65-F5344CB8AC3E}">
        <p14:creationId xmlns:p14="http://schemas.microsoft.com/office/powerpoint/2010/main" val="24886337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55</a:t>
            </a:fld>
            <a:endParaRPr lang="fr-FR"/>
          </a:p>
        </p:txBody>
      </p:sp>
    </p:spTree>
    <p:extLst>
      <p:ext uri="{BB962C8B-B14F-4D97-AF65-F5344CB8AC3E}">
        <p14:creationId xmlns:p14="http://schemas.microsoft.com/office/powerpoint/2010/main" val="32270878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47192">
              <a:defRPr/>
            </a:pPr>
            <a:r>
              <a:rPr lang="fr-FR" dirty="0"/>
              <a:t>Liste</a:t>
            </a:r>
            <a:r>
              <a:rPr lang="fr-FR" baseline="0" dirty="0"/>
              <a:t> de p</a:t>
            </a:r>
            <a:r>
              <a:rPr lang="fr-FR" dirty="0"/>
              <a:t>oints à</a:t>
            </a:r>
            <a:r>
              <a:rPr lang="fr-FR" baseline="0" dirty="0"/>
              <a:t> souligner oralement</a:t>
            </a:r>
            <a:endParaRPr lang="fr-FR" dirty="0"/>
          </a:p>
          <a:p>
            <a:r>
              <a:rPr lang="fr-FR" dirty="0"/>
              <a:t>C’est un élément important de communication, elles</a:t>
            </a:r>
            <a:r>
              <a:rPr lang="fr-FR" baseline="0" dirty="0"/>
              <a:t> envahissent nos vies</a:t>
            </a:r>
          </a:p>
          <a:p>
            <a:r>
              <a:rPr lang="fr-FR" baseline="0" dirty="0"/>
              <a:t>Et il y a aussi les films et vidéos que nous n’abordons pas</a:t>
            </a:r>
          </a:p>
          <a:p>
            <a:r>
              <a:rPr lang="fr-FR" baseline="0" dirty="0"/>
              <a:t>Ici encore nous nous limitons à quelques exemples accessibles sans payer de droits ou prendre d’abonnement</a:t>
            </a:r>
          </a:p>
          <a:p>
            <a:endParaRPr lang="fr-FR" dirty="0"/>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56</a:t>
            </a:fld>
            <a:endParaRPr lang="fr-FR"/>
          </a:p>
        </p:txBody>
      </p:sp>
    </p:spTree>
    <p:extLst>
      <p:ext uri="{BB962C8B-B14F-4D97-AF65-F5344CB8AC3E}">
        <p14:creationId xmlns:p14="http://schemas.microsoft.com/office/powerpoint/2010/main" val="19986566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Toutes ces images sont créées avec</a:t>
            </a:r>
            <a:r>
              <a:rPr lang="fr-FR" baseline="0" dirty="0" smtClean="0"/>
              <a:t> la même IA, DALLE-E, qui est appelée par </a:t>
            </a:r>
            <a:r>
              <a:rPr lang="fr-FR" baseline="0" dirty="0" err="1" smtClean="0"/>
              <a:t>Chatgpt</a:t>
            </a:r>
            <a:r>
              <a:rPr lang="fr-FR" baseline="0" dirty="0" smtClean="0"/>
              <a:t>, et </a:t>
            </a:r>
            <a:r>
              <a:rPr lang="fr-FR" baseline="0" dirty="0" err="1" smtClean="0"/>
              <a:t>Copilot</a:t>
            </a:r>
            <a:endParaRPr lang="fr-FR" dirty="0"/>
          </a:p>
          <a:p>
            <a:pPr marL="228600" indent="-228600">
              <a:buFont typeface="+mj-lt"/>
              <a:buAutoNum type="arabicPeriod"/>
            </a:pPr>
            <a:r>
              <a:rPr lang="fr-FR" dirty="0" smtClean="0"/>
              <a:t>Logo pour une association</a:t>
            </a:r>
            <a:r>
              <a:rPr lang="fr-FR" baseline="0" dirty="0" smtClean="0"/>
              <a:t> de marche en montagne</a:t>
            </a:r>
          </a:p>
          <a:p>
            <a:pPr marL="228600" indent="-228600">
              <a:buFont typeface="+mj-lt"/>
              <a:buAutoNum type="arabicPeriod"/>
            </a:pPr>
            <a:r>
              <a:rPr lang="fr-FR" baseline="0" dirty="0" smtClean="0"/>
              <a:t>Astérix débarque en Norvège : il y a clairement un problème de propriété intellectuelle, erreur du logiciel, les doigts d’Astérix sortent du dos du saumon</a:t>
            </a:r>
          </a:p>
          <a:p>
            <a:pPr marL="228600" indent="-228600">
              <a:buFont typeface="+mj-lt"/>
              <a:buAutoNum type="arabicPeriod"/>
            </a:pPr>
            <a:r>
              <a:rPr lang="fr-FR" baseline="0" dirty="0" smtClean="0"/>
              <a:t>Tableau impressionniste de soleil couchant, et le même en style cubiste (en cliquant sur l’image)</a:t>
            </a:r>
          </a:p>
          <a:p>
            <a:pPr marL="228600" indent="-228600">
              <a:buFont typeface="+mj-lt"/>
              <a:buAutoNum type="arabicPeriod"/>
            </a:pPr>
            <a:r>
              <a:rPr lang="fr-FR" baseline="0" dirty="0" smtClean="0"/>
              <a:t>Tableau de maison provençale : très difficile à avoir car les données d’entrainement sont principalement de culture américaine</a:t>
            </a:r>
          </a:p>
          <a:p>
            <a:pPr marL="228600" indent="-228600">
              <a:buFont typeface="+mj-lt"/>
              <a:buAutoNum type="arabicPeriod"/>
            </a:pPr>
            <a:r>
              <a:rPr lang="fr-FR" baseline="0" dirty="0" smtClean="0"/>
              <a:t>Fusée décollant en Guyane : en fait la fusée est américaine</a:t>
            </a:r>
          </a:p>
          <a:p>
            <a:pPr marL="228600" indent="-228600">
              <a:buFont typeface="+mj-lt"/>
              <a:buAutoNum type="arabicPeriod"/>
            </a:pPr>
            <a:endParaRPr lang="fr-FR" baseline="0" dirty="0" smtClean="0"/>
          </a:p>
          <a:p>
            <a:pPr marL="228600" indent="-228600">
              <a:buFont typeface="+mj-lt"/>
              <a:buAutoNum type="arabicPeriod"/>
            </a:pPr>
            <a:endParaRPr lang="fr-FR" dirty="0"/>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57</a:t>
            </a:fld>
            <a:endParaRPr lang="fr-FR"/>
          </a:p>
        </p:txBody>
      </p:sp>
    </p:spTree>
    <p:extLst>
      <p:ext uri="{BB962C8B-B14F-4D97-AF65-F5344CB8AC3E}">
        <p14:creationId xmlns:p14="http://schemas.microsoft.com/office/powerpoint/2010/main" val="32153495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58</a:t>
            </a:fld>
            <a:endParaRPr lang="fr-FR"/>
          </a:p>
        </p:txBody>
      </p:sp>
    </p:spTree>
    <p:extLst>
      <p:ext uri="{BB962C8B-B14F-4D97-AF65-F5344CB8AC3E}">
        <p14:creationId xmlns:p14="http://schemas.microsoft.com/office/powerpoint/2010/main" val="10999738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Cliquer sur le symbole</a:t>
            </a:r>
            <a:r>
              <a:rPr lang="fr-FR" baseline="0" dirty="0"/>
              <a:t> à gauche d’un élément pour ouvrir la page de l’IA</a:t>
            </a:r>
            <a:endParaRPr lang="fr-FR" dirty="0"/>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59</a:t>
            </a:fld>
            <a:endParaRPr lang="fr-FR"/>
          </a:p>
        </p:txBody>
      </p:sp>
    </p:spTree>
    <p:extLst>
      <p:ext uri="{BB962C8B-B14F-4D97-AF65-F5344CB8AC3E}">
        <p14:creationId xmlns:p14="http://schemas.microsoft.com/office/powerpoint/2010/main" val="2447092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E77B92FC-A57C-48C4-B3EC-FC6643B5C290}" type="slidenum">
              <a:rPr lang="fr-FR" altLang="fr-FR" sz="1400" smtClean="0"/>
              <a:pPr>
                <a:spcBef>
                  <a:spcPct val="0"/>
                </a:spcBef>
              </a:pPr>
              <a:t>6</a:t>
            </a:fld>
            <a:endParaRPr lang="fr-FR" altLang="fr-FR" sz="1400" smtClean="0"/>
          </a:p>
        </p:txBody>
      </p:sp>
      <p:sp>
        <p:nvSpPr>
          <p:cNvPr id="14339" name="Rectangle 1"/>
          <p:cNvSpPr>
            <a:spLocks noGrp="1" noRot="1" noChangeAspect="1" noChangeArrowheads="1" noTextEdit="1"/>
          </p:cNvSpPr>
          <p:nvPr>
            <p:ph type="sldImg"/>
          </p:nvPr>
        </p:nvSpPr>
        <p:spPr>
          <a:xfrm>
            <a:off x="573088" y="1336675"/>
            <a:ext cx="6413500" cy="36083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p:cNvSpPr txBox="1">
            <a:spLocks noGrp="1" noChangeArrowheads="1"/>
          </p:cNvSpPr>
          <p:nvPr>
            <p:ph type="body" idx="1"/>
          </p:nvPr>
        </p:nvSpPr>
        <p:spPr>
          <a:xfrm>
            <a:off x="755650" y="5145088"/>
            <a:ext cx="6048375" cy="421005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 pos="5067300" algn="l"/>
                <a:tab pos="5791200" algn="l"/>
              </a:tabLst>
              <a:defRPr/>
            </a:pPr>
            <a:r>
              <a:rPr lang="fr-FR" altLang="fr-FR" sz="1800" b="1" dirty="0" smtClean="0">
                <a:latin typeface="Arial" panose="020B0604020202020204" pitchFamily="34" charset="0"/>
                <a:ea typeface="Microsoft YaHei" panose="020B0503020204020204" pitchFamily="34" charset="-122"/>
              </a:rPr>
              <a:t>Liste de points à souligner oralement</a:t>
            </a:r>
          </a:p>
          <a:p>
            <a:pPr marL="215900" indent="-214313" eaLnBrk="1">
              <a:spcBef>
                <a:spcPct val="0"/>
              </a:spcBef>
              <a:tabLst>
                <a:tab pos="723900" algn="l"/>
                <a:tab pos="1447800" algn="l"/>
                <a:tab pos="2171700" algn="l"/>
                <a:tab pos="2895600" algn="l"/>
                <a:tab pos="3619500" algn="l"/>
                <a:tab pos="4343400" algn="l"/>
                <a:tab pos="5067300" algn="l"/>
                <a:tab pos="5791200" algn="l"/>
              </a:tabLst>
              <a:defRPr/>
            </a:pPr>
            <a:r>
              <a:rPr lang="fr-FR" altLang="fr-FR" sz="1800" b="1" dirty="0" smtClean="0">
                <a:latin typeface="Arial" panose="020B0604020202020204" pitchFamily="34" charset="0"/>
                <a:ea typeface="Microsoft YaHei" panose="020B0503020204020204" pitchFamily="34" charset="-122"/>
              </a:rPr>
              <a:t> </a:t>
            </a:r>
          </a:p>
          <a:p>
            <a:pPr marL="215900" indent="-214313" eaLnBrk="1">
              <a:spcBef>
                <a:spcPct val="0"/>
              </a:spcBef>
              <a:tabLst>
                <a:tab pos="723900" algn="l"/>
                <a:tab pos="1447800" algn="l"/>
                <a:tab pos="2171700" algn="l"/>
                <a:tab pos="2895600" algn="l"/>
                <a:tab pos="3619500" algn="l"/>
                <a:tab pos="4343400" algn="l"/>
                <a:tab pos="5067300" algn="l"/>
                <a:tab pos="5791200" algn="l"/>
              </a:tabLst>
              <a:defRPr/>
            </a:pPr>
            <a:endParaRPr lang="fr-FR" altLang="fr-FR" sz="1800" dirty="0" smtClean="0">
              <a:latin typeface="Arial" panose="020B0604020202020204" pitchFamily="34" charset="0"/>
              <a:ea typeface="Microsoft YaHei" panose="020B0503020204020204" pitchFamily="34" charset="-122"/>
            </a:endParaRPr>
          </a:p>
          <a:p>
            <a:pPr marL="215900" indent="-214313" eaLnBrk="1">
              <a:spcBef>
                <a:spcPct val="0"/>
              </a:spcBef>
              <a:tabLst>
                <a:tab pos="723900" algn="l"/>
                <a:tab pos="1447800" algn="l"/>
                <a:tab pos="2171700" algn="l"/>
                <a:tab pos="2895600" algn="l"/>
                <a:tab pos="3619500" algn="l"/>
                <a:tab pos="4343400" algn="l"/>
                <a:tab pos="5067300" algn="l"/>
                <a:tab pos="5791200" algn="l"/>
              </a:tabLst>
              <a:defRPr/>
            </a:pPr>
            <a:r>
              <a:rPr lang="fr-FR" altLang="fr-FR" sz="1800" dirty="0" smtClean="0">
                <a:latin typeface="Arial" panose="020B0604020202020204" pitchFamily="34" charset="0"/>
                <a:ea typeface="Microsoft YaHei" panose="020B0503020204020204" pitchFamily="34" charset="-122"/>
              </a:rPr>
              <a:t>Le </a:t>
            </a:r>
            <a:r>
              <a:rPr lang="fr-FR" altLang="fr-FR" sz="1800" dirty="0" err="1" smtClean="0">
                <a:latin typeface="Arial" panose="020B0604020202020204" pitchFamily="34" charset="0"/>
                <a:ea typeface="Microsoft YaHei" panose="020B0503020204020204" pitchFamily="34" charset="-122"/>
              </a:rPr>
              <a:t>Big</a:t>
            </a:r>
            <a:r>
              <a:rPr lang="fr-FR" altLang="fr-FR" sz="1800" dirty="0" smtClean="0">
                <a:latin typeface="Arial" panose="020B0604020202020204" pitchFamily="34" charset="0"/>
                <a:ea typeface="Microsoft YaHei" panose="020B0503020204020204" pitchFamily="34" charset="-122"/>
              </a:rPr>
              <a:t> Data ce sont les données qui nourrissent une intelligence artificielle (une appli IA)</a:t>
            </a:r>
          </a:p>
          <a:p>
            <a:pPr marL="215900" indent="-214313" eaLnBrk="1">
              <a:spcBef>
                <a:spcPct val="0"/>
              </a:spcBef>
              <a:tabLst>
                <a:tab pos="723900" algn="l"/>
                <a:tab pos="1447800" algn="l"/>
                <a:tab pos="2171700" algn="l"/>
                <a:tab pos="2895600" algn="l"/>
                <a:tab pos="3619500" algn="l"/>
                <a:tab pos="4343400" algn="l"/>
                <a:tab pos="5067300" algn="l"/>
                <a:tab pos="5791200" algn="l"/>
              </a:tabLst>
              <a:defRPr/>
            </a:pPr>
            <a:endParaRPr lang="fr-FR" altLang="fr-FR" sz="1800" dirty="0" smtClean="0">
              <a:latin typeface="Arial" panose="020B0604020202020204" pitchFamily="34" charset="0"/>
              <a:ea typeface="Microsoft YaHei" panose="020B0503020204020204" pitchFamily="34" charset="-122"/>
            </a:endParaRPr>
          </a:p>
          <a:p>
            <a:pPr marL="215900" indent="-214313" eaLnBrk="1">
              <a:spcBef>
                <a:spcPct val="0"/>
              </a:spcBef>
              <a:tabLst>
                <a:tab pos="723900" algn="l"/>
                <a:tab pos="1447800" algn="l"/>
                <a:tab pos="2171700" algn="l"/>
                <a:tab pos="2895600" algn="l"/>
                <a:tab pos="3619500" algn="l"/>
                <a:tab pos="4343400" algn="l"/>
                <a:tab pos="5067300" algn="l"/>
                <a:tab pos="5791200" algn="l"/>
              </a:tabLst>
              <a:defRPr/>
            </a:pPr>
            <a:r>
              <a:rPr lang="fr-FR" altLang="fr-FR" sz="1800" dirty="0" smtClean="0">
                <a:latin typeface="Arial" panose="020B0604020202020204" pitchFamily="34" charset="0"/>
                <a:ea typeface="Microsoft YaHei" panose="020B0503020204020204" pitchFamily="34" charset="-122"/>
              </a:rPr>
              <a:t>Toutes les entreprises, administrations, acteurs internet, réseaux sociaux … collectent sans cesse des données sur leurs clients ou utilisateurs, leurs habitudes, leurs activités, sur tout en quelques sorte. Ces informations étaient segmentées et ne communiquaient pas. </a:t>
            </a:r>
          </a:p>
          <a:p>
            <a:pPr marL="215900" indent="-214313" eaLnBrk="1">
              <a:spcBef>
                <a:spcPct val="0"/>
              </a:spcBef>
              <a:tabLst>
                <a:tab pos="723900" algn="l"/>
                <a:tab pos="1447800" algn="l"/>
                <a:tab pos="2171700" algn="l"/>
                <a:tab pos="2895600" algn="l"/>
                <a:tab pos="3619500" algn="l"/>
                <a:tab pos="4343400" algn="l"/>
                <a:tab pos="5067300" algn="l"/>
                <a:tab pos="5791200" algn="l"/>
              </a:tabLst>
              <a:defRPr/>
            </a:pPr>
            <a:r>
              <a:rPr lang="fr-FR" altLang="fr-FR" sz="1800" dirty="0" smtClean="0">
                <a:latin typeface="Arial" panose="020B0604020202020204" pitchFamily="34" charset="0"/>
                <a:ea typeface="Microsoft YaHei" panose="020B0503020204020204" pitchFamily="34" charset="-122"/>
              </a:rPr>
              <a:t>Les progrès fantastiques des capacités de stockage de données et la vitesse des processeurs permettent maintenant de traiter à la fois des grandes masses de données à des vitesses stupéfiantes.</a:t>
            </a:r>
          </a:p>
          <a:p>
            <a:pPr marL="215900" indent="-214313" eaLnBrk="1">
              <a:spcBef>
                <a:spcPct val="0"/>
              </a:spcBef>
              <a:tabLst>
                <a:tab pos="723900" algn="l"/>
                <a:tab pos="1447800" algn="l"/>
                <a:tab pos="2171700" algn="l"/>
                <a:tab pos="2895600" algn="l"/>
                <a:tab pos="3619500" algn="l"/>
                <a:tab pos="4343400" algn="l"/>
                <a:tab pos="5067300" algn="l"/>
                <a:tab pos="5791200" algn="l"/>
              </a:tabLst>
              <a:defRPr/>
            </a:pPr>
            <a:r>
              <a:rPr lang="fr-FR" altLang="fr-FR" sz="1800" dirty="0" smtClean="0">
                <a:latin typeface="Arial" panose="020B0604020202020204" pitchFamily="34" charset="0"/>
                <a:ea typeface="Microsoft YaHei" panose="020B0503020204020204" pitchFamily="34" charset="-122"/>
              </a:rPr>
              <a:t>Des informations de plusieurs natures sont souvent intégrées ; c’est le </a:t>
            </a:r>
            <a:r>
              <a:rPr lang="fr-FR" altLang="fr-FR" sz="1800" dirty="0" err="1" smtClean="0">
                <a:latin typeface="Arial" panose="020B0604020202020204" pitchFamily="34" charset="0"/>
                <a:ea typeface="Microsoft YaHei" panose="020B0503020204020204" pitchFamily="34" charset="-122"/>
              </a:rPr>
              <a:t>big</a:t>
            </a:r>
            <a:r>
              <a:rPr lang="fr-FR" altLang="fr-FR" sz="1800" dirty="0" smtClean="0">
                <a:latin typeface="Arial" panose="020B0604020202020204" pitchFamily="34" charset="0"/>
                <a:ea typeface="Microsoft YaHei" panose="020B0503020204020204" pitchFamily="34" charset="-122"/>
              </a:rPr>
              <a:t> data. Elles sont d’autant plus importantes que chaque donnée peut-être caractérisée par des </a:t>
            </a:r>
            <a:r>
              <a:rPr lang="fr-FR" altLang="fr-FR" sz="1800" u="sng" dirty="0" smtClean="0">
                <a:latin typeface="Arial" panose="020B0604020202020204" pitchFamily="34" charset="0"/>
                <a:ea typeface="Microsoft YaHei" panose="020B0503020204020204" pitchFamily="34" charset="-122"/>
              </a:rPr>
              <a:t>attributs </a:t>
            </a:r>
            <a:r>
              <a:rPr lang="fr-FR" altLang="fr-FR" sz="1800" dirty="0" smtClean="0">
                <a:latin typeface="Arial" panose="020B0604020202020204" pitchFamily="34" charset="0"/>
                <a:ea typeface="Microsoft YaHei" panose="020B0503020204020204" pitchFamily="34" charset="-122"/>
              </a:rPr>
              <a:t>(par exemple une couleur, une distance d’un autre objet, une localisation, une forme …)</a:t>
            </a:r>
          </a:p>
          <a:p>
            <a:pPr marL="215900" indent="-214313" eaLnBrk="1">
              <a:spcBef>
                <a:spcPct val="0"/>
              </a:spcBef>
              <a:tabLst>
                <a:tab pos="723900" algn="l"/>
                <a:tab pos="1447800" algn="l"/>
                <a:tab pos="2171700" algn="l"/>
                <a:tab pos="2895600" algn="l"/>
                <a:tab pos="3619500" algn="l"/>
                <a:tab pos="4343400" algn="l"/>
                <a:tab pos="5067300" algn="l"/>
                <a:tab pos="5791200" algn="l"/>
              </a:tabLst>
              <a:defRPr/>
            </a:pPr>
            <a:r>
              <a:rPr lang="fr-FR" altLang="fr-FR" sz="1800" dirty="0" smtClean="0">
                <a:latin typeface="Arial" panose="020B0604020202020204" pitchFamily="34" charset="0"/>
                <a:ea typeface="Microsoft YaHei" panose="020B0503020204020204" pitchFamily="34" charset="-122"/>
              </a:rPr>
              <a:t>Cela permet de d’obtenir de nouvelles informations, d’affiner des réponses, en un mot de créer de nouvelles fonctionnalités</a:t>
            </a:r>
          </a:p>
          <a:p>
            <a:pPr marL="215900" indent="-214313" eaLnBrk="1">
              <a:spcBef>
                <a:spcPct val="0"/>
              </a:spcBef>
              <a:tabLst>
                <a:tab pos="723900" algn="l"/>
                <a:tab pos="1447800" algn="l"/>
                <a:tab pos="2171700" algn="l"/>
                <a:tab pos="2895600" algn="l"/>
                <a:tab pos="3619500" algn="l"/>
                <a:tab pos="4343400" algn="l"/>
                <a:tab pos="5067300" algn="l"/>
                <a:tab pos="5791200" algn="l"/>
              </a:tabLst>
              <a:defRPr/>
            </a:pPr>
            <a:r>
              <a:rPr lang="fr-FR" altLang="fr-FR" sz="1800" dirty="0" smtClean="0">
                <a:latin typeface="Arial" panose="020B0604020202020204" pitchFamily="34" charset="0"/>
                <a:ea typeface="Microsoft YaHei" panose="020B0503020204020204" pitchFamily="34" charset="-122"/>
              </a:rPr>
              <a:t>Mais on voit bien les dangers :</a:t>
            </a:r>
          </a:p>
          <a:p>
            <a:pPr marL="287337" indent="-285750" eaLnBrk="1">
              <a:spcBef>
                <a:spcPct val="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Lst>
              <a:defRPr/>
            </a:pPr>
            <a:r>
              <a:rPr lang="fr-FR" altLang="fr-FR" sz="1800" dirty="0" smtClean="0">
                <a:latin typeface="Arial" panose="020B0604020202020204" pitchFamily="34" charset="0"/>
                <a:ea typeface="Microsoft YaHei" panose="020B0503020204020204" pitchFamily="34" charset="-122"/>
              </a:rPr>
              <a:t>Respect des données personnelles, </a:t>
            </a:r>
          </a:p>
          <a:p>
            <a:pPr marL="287337" indent="-285750" eaLnBrk="1">
              <a:spcBef>
                <a:spcPct val="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Lst>
              <a:defRPr/>
            </a:pPr>
            <a:r>
              <a:rPr lang="fr-FR" altLang="fr-FR" sz="1800" dirty="0" smtClean="0">
                <a:latin typeface="Arial" panose="020B0604020202020204" pitchFamily="34" charset="0"/>
                <a:ea typeface="Microsoft YaHei" panose="020B0503020204020204" pitchFamily="34" charset="-122"/>
              </a:rPr>
              <a:t>Qualité de l’information, choix des attributs</a:t>
            </a:r>
          </a:p>
          <a:p>
            <a:pPr marL="287337" indent="-285750" eaLnBrk="1">
              <a:spcBef>
                <a:spcPct val="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Lst>
              <a:defRPr/>
            </a:pPr>
            <a:r>
              <a:rPr lang="fr-FR" altLang="fr-FR" sz="1800" dirty="0" smtClean="0">
                <a:latin typeface="Arial" panose="020B0604020202020204" pitchFamily="34" charset="0"/>
                <a:ea typeface="Microsoft YaHei" panose="020B0503020204020204" pitchFamily="34" charset="-122"/>
              </a:rPr>
              <a:t>Filtrage de données pour orienter une réponse</a:t>
            </a:r>
          </a:p>
          <a:p>
            <a:pPr marL="287337" indent="-285750" eaLnBrk="1">
              <a:spcBef>
                <a:spcPct val="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Lst>
              <a:defRPr/>
            </a:pPr>
            <a:r>
              <a:rPr lang="fr-FR" altLang="fr-FR" sz="1800" dirty="0" smtClean="0">
                <a:latin typeface="Arial" panose="020B0604020202020204" pitchFamily="34" charset="0"/>
                <a:ea typeface="Microsoft YaHei" panose="020B0503020204020204" pitchFamily="34" charset="-122"/>
              </a:rPr>
              <a:t>Utilisation pour des actions illicites ….</a:t>
            </a:r>
          </a:p>
          <a:p>
            <a:pPr marL="215900" indent="-214313" eaLnBrk="1">
              <a:spcBef>
                <a:spcPct val="0"/>
              </a:spcBef>
              <a:tabLst>
                <a:tab pos="723900" algn="l"/>
                <a:tab pos="1447800" algn="l"/>
                <a:tab pos="2171700" algn="l"/>
                <a:tab pos="2895600" algn="l"/>
                <a:tab pos="3619500" algn="l"/>
                <a:tab pos="4343400" algn="l"/>
                <a:tab pos="5067300" algn="l"/>
                <a:tab pos="5791200" algn="l"/>
              </a:tabLst>
              <a:defRPr/>
            </a:pPr>
            <a:endParaRPr lang="fr-FR" altLang="fr-FR" sz="1800" dirty="0" smtClean="0">
              <a:latin typeface="Arial" panose="020B0604020202020204" pitchFamily="34" charset="0"/>
              <a:ea typeface="Microsoft YaHei" panose="020B0503020204020204" pitchFamily="34" charset="-122"/>
            </a:endParaRPr>
          </a:p>
          <a:p>
            <a:pPr marL="215900" indent="-214313" eaLnBrk="1">
              <a:spcBef>
                <a:spcPct val="0"/>
              </a:spcBef>
              <a:tabLst>
                <a:tab pos="723900" algn="l"/>
                <a:tab pos="1447800" algn="l"/>
                <a:tab pos="2171700" algn="l"/>
                <a:tab pos="2895600" algn="l"/>
                <a:tab pos="3619500" algn="l"/>
                <a:tab pos="4343400" algn="l"/>
                <a:tab pos="5067300" algn="l"/>
                <a:tab pos="5791200" algn="l"/>
              </a:tabLst>
              <a:defRPr/>
            </a:pPr>
            <a:r>
              <a:rPr lang="fr-FR" altLang="fr-FR" sz="1800" dirty="0" smtClean="0">
                <a:latin typeface="Arial" panose="020B0604020202020204" pitchFamily="34" charset="0"/>
                <a:ea typeface="Microsoft YaHei" panose="020B0503020204020204" pitchFamily="34" charset="-122"/>
              </a:rPr>
              <a:t>Stockage et traitement des données</a:t>
            </a:r>
          </a:p>
          <a:p>
            <a:pPr marL="215900" indent="-214313" eaLnBrk="1">
              <a:spcBef>
                <a:spcPct val="0"/>
              </a:spcBef>
              <a:tabLst>
                <a:tab pos="723900" algn="l"/>
                <a:tab pos="1447800" algn="l"/>
                <a:tab pos="2171700" algn="l"/>
                <a:tab pos="2895600" algn="l"/>
                <a:tab pos="3619500" algn="l"/>
                <a:tab pos="4343400" algn="l"/>
                <a:tab pos="5067300" algn="l"/>
                <a:tab pos="5791200" algn="l"/>
              </a:tabLst>
              <a:defRPr/>
            </a:pPr>
            <a:r>
              <a:rPr lang="fr-FR" altLang="fr-FR" sz="1800" dirty="0" smtClean="0">
                <a:latin typeface="Arial" panose="020B0604020202020204" pitchFamily="34" charset="0"/>
                <a:ea typeface="Microsoft YaHei" panose="020B0503020204020204" pitchFamily="34" charset="-122"/>
              </a:rPr>
              <a:t>Analyse des données</a:t>
            </a:r>
          </a:p>
          <a:p>
            <a:pPr marL="215900" indent="-214313" eaLnBrk="1">
              <a:spcBef>
                <a:spcPct val="0"/>
              </a:spcBef>
              <a:tabLst>
                <a:tab pos="723900" algn="l"/>
                <a:tab pos="1447800" algn="l"/>
                <a:tab pos="2171700" algn="l"/>
                <a:tab pos="2895600" algn="l"/>
                <a:tab pos="3619500" algn="l"/>
                <a:tab pos="4343400" algn="l"/>
                <a:tab pos="5067300" algn="l"/>
                <a:tab pos="5791200" algn="l"/>
              </a:tabLst>
              <a:defRPr/>
            </a:pPr>
            <a:r>
              <a:rPr lang="fr-FR" altLang="fr-FR" sz="1800" dirty="0" smtClean="0">
                <a:latin typeface="Arial" panose="020B0604020202020204" pitchFamily="34" charset="0"/>
                <a:ea typeface="Microsoft YaHei" panose="020B0503020204020204" pitchFamily="34" charset="-122"/>
              </a:rPr>
              <a:t>Banque de données</a:t>
            </a:r>
          </a:p>
          <a:p>
            <a:pPr marL="215900" indent="-214313" eaLnBrk="1">
              <a:spcBef>
                <a:spcPct val="0"/>
              </a:spcBef>
              <a:tabLst>
                <a:tab pos="723900" algn="l"/>
                <a:tab pos="1447800" algn="l"/>
                <a:tab pos="2171700" algn="l"/>
                <a:tab pos="2895600" algn="l"/>
                <a:tab pos="3619500" algn="l"/>
                <a:tab pos="4343400" algn="l"/>
                <a:tab pos="5067300" algn="l"/>
                <a:tab pos="5791200" algn="l"/>
              </a:tabLst>
              <a:defRPr/>
            </a:pPr>
            <a:r>
              <a:rPr lang="fr-FR" altLang="fr-FR" sz="1800" dirty="0" smtClean="0">
                <a:latin typeface="Arial" panose="020B0604020202020204" pitchFamily="34" charset="0"/>
                <a:ea typeface="Microsoft YaHei" panose="020B0503020204020204" pitchFamily="34" charset="-122"/>
              </a:rPr>
              <a:t>Traitement en temps réel</a:t>
            </a:r>
          </a:p>
          <a:p>
            <a:pPr marL="215900" indent="-214313" eaLnBrk="1">
              <a:spcBef>
                <a:spcPct val="0"/>
              </a:spcBef>
              <a:tabLst>
                <a:tab pos="723900" algn="l"/>
                <a:tab pos="1447800" algn="l"/>
                <a:tab pos="2171700" algn="l"/>
                <a:tab pos="2895600" algn="l"/>
                <a:tab pos="3619500" algn="l"/>
                <a:tab pos="4343400" algn="l"/>
                <a:tab pos="5067300" algn="l"/>
                <a:tab pos="5791200" algn="l"/>
              </a:tabLst>
              <a:defRPr/>
            </a:pPr>
            <a:r>
              <a:rPr lang="fr-FR" altLang="fr-FR" sz="1800" dirty="0" smtClean="0">
                <a:latin typeface="Arial" panose="020B0604020202020204" pitchFamily="34" charset="0"/>
                <a:ea typeface="Microsoft YaHei" panose="020B0503020204020204" pitchFamily="34" charset="-122"/>
              </a:rPr>
              <a:t>Système de </a:t>
            </a:r>
            <a:r>
              <a:rPr lang="fr-FR" altLang="fr-FR" sz="1800" dirty="0" err="1" smtClean="0">
                <a:latin typeface="Arial" panose="020B0604020202020204" pitchFamily="34" charset="0"/>
                <a:ea typeface="Microsoft YaHei" panose="020B0503020204020204" pitchFamily="34" charset="-122"/>
              </a:rPr>
              <a:t>méssagerie</a:t>
            </a:r>
            <a:endParaRPr lang="fr-FR" altLang="fr-FR" sz="1800" dirty="0" smtClean="0">
              <a:latin typeface="Arial" panose="020B0604020202020204" pitchFamily="34" charset="0"/>
              <a:ea typeface="Microsoft YaHei" panose="020B0503020204020204" pitchFamily="34" charset="-122"/>
            </a:endParaRPr>
          </a:p>
        </p:txBody>
      </p:sp>
      <p:sp>
        <p:nvSpPr>
          <p:cNvPr id="37891" name="Text Box 3"/>
          <p:cNvSpPr txBox="1">
            <a:spLocks noChangeArrowheads="1"/>
          </p:cNvSpPr>
          <p:nvPr/>
        </p:nvSpPr>
        <p:spPr bwMode="auto">
          <a:xfrm>
            <a:off x="4281488" y="10155238"/>
            <a:ext cx="3276600" cy="53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9pPr>
          </a:lstStyle>
          <a:p>
            <a:pPr eaLnBrk="1" hangingPunct="1">
              <a:buClr>
                <a:srgbClr val="000000"/>
              </a:buClr>
              <a:buSzPct val="100000"/>
              <a:buFont typeface="Times New Roman" panose="02020603050405020304" pitchFamily="18" charset="0"/>
              <a:buNone/>
              <a:defRPr/>
            </a:pPr>
            <a:fld id="{3021A018-E8F8-451B-8F24-9773801E75DC}" type="slidenum">
              <a:rPr lang="fr-FR" altLang="fr-FR" smtClean="0">
                <a:latin typeface="+mn-lt" charset="0"/>
                <a:cs typeface="+mn-ea" charset="0"/>
              </a:rPr>
              <a:pPr eaLnBrk="1" hangingPunct="1">
                <a:buClr>
                  <a:srgbClr val="000000"/>
                </a:buClr>
                <a:buSzPct val="100000"/>
                <a:buFont typeface="Times New Roman" panose="02020603050405020304" pitchFamily="18" charset="0"/>
                <a:buNone/>
                <a:defRPr/>
              </a:pPr>
              <a:t>6</a:t>
            </a:fld>
            <a:endParaRPr lang="fr-FR" altLang="fr-FR" smtClean="0">
              <a:latin typeface="+mn-lt" charset="0"/>
              <a:cs typeface="+mn-ea" charset="0"/>
            </a:endParaRPr>
          </a:p>
        </p:txBody>
      </p:sp>
    </p:spTree>
    <p:extLst>
      <p:ext uri="{BB962C8B-B14F-4D97-AF65-F5344CB8AC3E}">
        <p14:creationId xmlns:p14="http://schemas.microsoft.com/office/powerpoint/2010/main" val="32533424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60</a:t>
            </a:fld>
            <a:endParaRPr lang="fr-FR"/>
          </a:p>
        </p:txBody>
      </p:sp>
    </p:spTree>
    <p:extLst>
      <p:ext uri="{BB962C8B-B14F-4D97-AF65-F5344CB8AC3E}">
        <p14:creationId xmlns:p14="http://schemas.microsoft.com/office/powerpoint/2010/main" val="21180121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Ile de Symi, à proximité de Rhodes dans le </a:t>
            </a:r>
            <a:r>
              <a:rPr lang="fr-FR" dirty="0" err="1"/>
              <a:t>Dédocanèse</a:t>
            </a:r>
            <a:r>
              <a:rPr lang="fr-FR" dirty="0"/>
              <a:t> , facile </a:t>
            </a:r>
            <a:r>
              <a:rPr lang="fr-FR" dirty="0" err="1"/>
              <a:t>copilot</a:t>
            </a:r>
            <a:r>
              <a:rPr lang="fr-FR" dirty="0"/>
              <a:t>, plusieurs propositions avec </a:t>
            </a:r>
            <a:r>
              <a:rPr lang="fr-FR" dirty="0" err="1"/>
              <a:t>lens</a:t>
            </a:r>
            <a:endParaRPr lang="fr-FR" dirty="0"/>
          </a:p>
          <a:p>
            <a:r>
              <a:rPr lang="fr-FR" dirty="0"/>
              <a:t>petit village sur le Danube entre Vienne et </a:t>
            </a:r>
            <a:r>
              <a:rPr lang="fr-FR" dirty="0" err="1"/>
              <a:t>Melke</a:t>
            </a:r>
            <a:r>
              <a:rPr lang="fr-FR" dirty="0"/>
              <a:t>, à proximité de Krems, album, Google </a:t>
            </a:r>
            <a:r>
              <a:rPr lang="fr-FR" dirty="0" err="1"/>
              <a:t>lens</a:t>
            </a:r>
            <a:endParaRPr lang="fr-FR" dirty="0"/>
          </a:p>
          <a:p>
            <a:r>
              <a:rPr lang="fr-FR" dirty="0"/>
              <a:t>Sainte Sophie à Kiev, facile avec </a:t>
            </a:r>
            <a:r>
              <a:rPr lang="fr-FR" dirty="0" err="1"/>
              <a:t>copilot</a:t>
            </a:r>
            <a:r>
              <a:rPr lang="fr-FR" dirty="0"/>
              <a:t>, plusieurs propositions avec Lens</a:t>
            </a:r>
          </a:p>
          <a:p>
            <a:r>
              <a:rPr lang="fr-FR" dirty="0"/>
              <a:t>Forteresse d’</a:t>
            </a:r>
            <a:r>
              <a:rPr lang="fr-FR" dirty="0" err="1"/>
              <a:t>Ananauri</a:t>
            </a:r>
            <a:r>
              <a:rPr lang="fr-FR" dirty="0"/>
              <a:t> en Géorgie à une quarantaine de Km de </a:t>
            </a:r>
            <a:r>
              <a:rPr lang="fr-FR" dirty="0" err="1"/>
              <a:t>Tbilisi</a:t>
            </a:r>
            <a:r>
              <a:rPr lang="fr-FR" dirty="0"/>
              <a:t>, facile avec google </a:t>
            </a:r>
            <a:r>
              <a:rPr lang="fr-FR" dirty="0" err="1"/>
              <a:t>lens</a:t>
            </a:r>
            <a:r>
              <a:rPr lang="fr-FR" dirty="0"/>
              <a:t> et Copilot</a:t>
            </a:r>
          </a:p>
          <a:p>
            <a:r>
              <a:rPr lang="fr-FR" dirty="0"/>
              <a:t>Abbaye de </a:t>
            </a:r>
            <a:r>
              <a:rPr lang="fr-FR" dirty="0" err="1"/>
              <a:t>Melke</a:t>
            </a:r>
            <a:r>
              <a:rPr lang="fr-FR" dirty="0"/>
              <a:t> sur le </a:t>
            </a:r>
            <a:r>
              <a:rPr lang="fr-FR" dirty="0" err="1"/>
              <a:t>danube</a:t>
            </a:r>
            <a:r>
              <a:rPr lang="fr-FR" dirty="0"/>
              <a:t>, facile Copilot, </a:t>
            </a:r>
          </a:p>
          <a:p>
            <a:endParaRPr lang="fr-FR" dirty="0"/>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61</a:t>
            </a:fld>
            <a:endParaRPr lang="fr-FR"/>
          </a:p>
        </p:txBody>
      </p:sp>
    </p:spTree>
    <p:extLst>
      <p:ext uri="{BB962C8B-B14F-4D97-AF65-F5344CB8AC3E}">
        <p14:creationId xmlns:p14="http://schemas.microsoft.com/office/powerpoint/2010/main" val="15796006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 La</a:t>
            </a:r>
            <a:r>
              <a:rPr lang="fr-FR" baseline="0" dirty="0" smtClean="0"/>
              <a:t> </a:t>
            </a:r>
            <a:r>
              <a:rPr lang="fr-FR" baseline="0" dirty="0"/>
              <a:t>naissance de Vénus : </a:t>
            </a:r>
            <a:r>
              <a:rPr lang="fr-FR" baseline="0" dirty="0" smtClean="0"/>
              <a:t>passionnant, cliquer sur l’image </a:t>
            </a:r>
            <a:r>
              <a:rPr lang="fr-FR" baseline="0" dirty="0"/>
              <a:t>; le tableau n’est pas identifiable avec une photo la tête de Vénus seule ; c’est vrai pour la plupart des tableaux</a:t>
            </a:r>
          </a:p>
          <a:p>
            <a:r>
              <a:rPr lang="fr-FR" baseline="0" dirty="0" smtClean="0"/>
              <a:t>- Etude </a:t>
            </a:r>
            <a:r>
              <a:rPr lang="fr-FR" baseline="0" dirty="0"/>
              <a:t>pour pauvre pêcheur de </a:t>
            </a:r>
            <a:r>
              <a:rPr lang="fr-FR" baseline="0" dirty="0" err="1"/>
              <a:t>Puvis</a:t>
            </a:r>
            <a:r>
              <a:rPr lang="fr-FR" baseline="0" dirty="0"/>
              <a:t> de Chavannes : réponse très détaillée de </a:t>
            </a:r>
            <a:r>
              <a:rPr lang="fr-FR" baseline="0" dirty="0" err="1" smtClean="0"/>
              <a:t>Copilot</a:t>
            </a:r>
            <a:r>
              <a:rPr lang="fr-FR" baseline="0" dirty="0" smtClean="0"/>
              <a:t>, cliquer sur l’image.</a:t>
            </a:r>
            <a:endParaRPr lang="fr-FR" baseline="0" dirty="0"/>
          </a:p>
          <a:p>
            <a:r>
              <a:rPr lang="fr-FR" baseline="0" dirty="0" smtClean="0"/>
              <a:t>- Dessin</a:t>
            </a:r>
            <a:r>
              <a:rPr lang="fr-FR" baseline="0" dirty="0"/>
              <a:t>, encre et pinceau, de Dirk </a:t>
            </a:r>
            <a:r>
              <a:rPr lang="fr-FR" baseline="0" dirty="0" err="1"/>
              <a:t>Stoop</a:t>
            </a:r>
            <a:r>
              <a:rPr lang="fr-FR" baseline="0" dirty="0"/>
              <a:t>, hollande, </a:t>
            </a:r>
            <a:r>
              <a:rPr lang="fr-FR" baseline="0" dirty="0" err="1"/>
              <a:t>XVIIè</a:t>
            </a:r>
            <a:r>
              <a:rPr lang="fr-FR" baseline="0" dirty="0"/>
              <a:t> s, auteur identifié par Lens mais pas par Copilot ; pas d’analyse de l’œuvre ou de l’auteur</a:t>
            </a:r>
          </a:p>
          <a:p>
            <a:endParaRPr lang="fr-FR" baseline="0" dirty="0" smtClean="0"/>
          </a:p>
          <a:p>
            <a:r>
              <a:rPr lang="fr-FR" baseline="0" dirty="0" smtClean="0"/>
              <a:t>En </a:t>
            </a:r>
            <a:r>
              <a:rPr lang="fr-FR" baseline="0" dirty="0"/>
              <a:t>définitive il me semble qu’actuellement il faut commencer par faire des recherches sur Copilot avant de passer à d’autres IA si nécessaire.</a:t>
            </a:r>
          </a:p>
          <a:p>
            <a:r>
              <a:rPr lang="fr-FR" baseline="0" dirty="0"/>
              <a:t>Les IA ont eu des problèmes de respect du droit à </a:t>
            </a:r>
            <a:r>
              <a:rPr lang="fr-FR" baseline="0" dirty="0" smtClean="0"/>
              <a:t>l’image </a:t>
            </a:r>
            <a:r>
              <a:rPr lang="fr-FR" baseline="0" dirty="0"/>
              <a:t>pour ce qui concerne des figures humaines et refusent souvent de répondre.</a:t>
            </a:r>
            <a:endParaRPr lang="fr-FR" dirty="0"/>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62</a:t>
            </a:fld>
            <a:endParaRPr lang="fr-FR"/>
          </a:p>
        </p:txBody>
      </p:sp>
    </p:spTree>
    <p:extLst>
      <p:ext uri="{BB962C8B-B14F-4D97-AF65-F5344CB8AC3E}">
        <p14:creationId xmlns:p14="http://schemas.microsoft.com/office/powerpoint/2010/main" val="39391113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L’analyse de cette œuvre par </a:t>
            </a:r>
            <a:r>
              <a:rPr lang="fr-FR" dirty="0" err="1" smtClean="0"/>
              <a:t>Chatgpt</a:t>
            </a:r>
            <a:r>
              <a:rPr lang="fr-FR" dirty="0" smtClean="0"/>
              <a:t> est intéressante. </a:t>
            </a:r>
          </a:p>
          <a:p>
            <a:r>
              <a:rPr lang="fr-FR" dirty="0" smtClean="0"/>
              <a:t>Dans un premier</a:t>
            </a:r>
            <a:r>
              <a:rPr lang="fr-FR" baseline="0" dirty="0" smtClean="0"/>
              <a:t> temps, nous avons présenté cette photo, sans plus. Le titre de l’œuvre marques sur le socle en bois n’est pas très lisible, et </a:t>
            </a:r>
            <a:r>
              <a:rPr lang="fr-FR" baseline="0" dirty="0" err="1" smtClean="0"/>
              <a:t>Chatgpt</a:t>
            </a:r>
            <a:r>
              <a:rPr lang="fr-FR" baseline="0" dirty="0" smtClean="0"/>
              <a:t> l’a  remarqué en notant que ce titre pourrait permettre une analyse plus fine ; quand nous l’avons donné, nous avons en effet obtenu un résultat plus riche.</a:t>
            </a:r>
            <a:endParaRPr lang="fr-FR" dirty="0"/>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63</a:t>
            </a:fld>
            <a:endParaRPr lang="fr-FR"/>
          </a:p>
        </p:txBody>
      </p:sp>
    </p:spTree>
    <p:extLst>
      <p:ext uri="{BB962C8B-B14F-4D97-AF65-F5344CB8AC3E}">
        <p14:creationId xmlns:p14="http://schemas.microsoft.com/office/powerpoint/2010/main" val="6776245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peut aussi utiliser Google Lens</a:t>
            </a:r>
            <a:r>
              <a:rPr lang="fr-FR" baseline="0" dirty="0"/>
              <a:t> pour parcourir un site internet dans une autre langue</a:t>
            </a:r>
          </a:p>
          <a:p>
            <a:r>
              <a:rPr lang="fr-FR" dirty="0"/>
              <a:t>Ici je lis la Pravda dans le texte, au jour le jour : très instructif : je peux parcourir la une avant d’aller sur des articles particuliers</a:t>
            </a: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64</a:t>
            </a:fld>
            <a:endParaRPr lang="fr-FR"/>
          </a:p>
        </p:txBody>
      </p:sp>
    </p:spTree>
    <p:extLst>
      <p:ext uri="{BB962C8B-B14F-4D97-AF65-F5344CB8AC3E}">
        <p14:creationId xmlns:p14="http://schemas.microsoft.com/office/powerpoint/2010/main" val="8036227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techniques de traduction automatique ont atteint des performances étonnantes grâce à l’IA</a:t>
            </a:r>
          </a:p>
          <a:p>
            <a:r>
              <a:rPr lang="fr-FR" dirty="0"/>
              <a:t>On peut traduire d’une langue dans une autre un</a:t>
            </a:r>
            <a:r>
              <a:rPr lang="fr-FR" baseline="0" dirty="0"/>
              <a:t> texte, le texte contenu dans des images, ou le texte d’un site web</a:t>
            </a:r>
          </a:p>
          <a:p>
            <a:r>
              <a:rPr lang="fr-FR" baseline="0" dirty="0"/>
              <a:t>On peut choisir le couple de langues parmi un très grand nombre de langues : ici, de l’anglais vers le français, ou encore du français en Russe ou en Bambara !</a:t>
            </a:r>
          </a:p>
          <a:p>
            <a:r>
              <a:rPr lang="fr-FR" baseline="0" dirty="0"/>
              <a:t>Si on traduit un texte, ce texte peut être saisi ou clavier ou dicté, et on peut lire ou écouter la traduction</a:t>
            </a:r>
          </a:p>
          <a:p>
            <a:r>
              <a:rPr lang="fr-FR" baseline="0" dirty="0"/>
              <a:t>Pour communiquer avec des étrangers (chacun a son smartphone par exemple), ou lire des textes écrits dans une langue qu’on ne comprend pas</a:t>
            </a:r>
          </a:p>
          <a:p>
            <a:endParaRPr lang="fr-FR" dirty="0"/>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65</a:t>
            </a:fld>
            <a:endParaRPr lang="fr-FR"/>
          </a:p>
        </p:txBody>
      </p:sp>
    </p:spTree>
    <p:extLst>
      <p:ext uri="{BB962C8B-B14F-4D97-AF65-F5344CB8AC3E}">
        <p14:creationId xmlns:p14="http://schemas.microsoft.com/office/powerpoint/2010/main" val="15928439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66</a:t>
            </a:fld>
            <a:endParaRPr lang="fr-FR"/>
          </a:p>
        </p:txBody>
      </p:sp>
    </p:spTree>
    <p:extLst>
      <p:ext uri="{BB962C8B-B14F-4D97-AF65-F5344CB8AC3E}">
        <p14:creationId xmlns:p14="http://schemas.microsoft.com/office/powerpoint/2010/main" val="23623675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67</a:t>
            </a:fld>
            <a:endParaRPr lang="fr-FR"/>
          </a:p>
        </p:txBody>
      </p:sp>
    </p:spTree>
    <p:extLst>
      <p:ext uri="{BB962C8B-B14F-4D97-AF65-F5344CB8AC3E}">
        <p14:creationId xmlns:p14="http://schemas.microsoft.com/office/powerpoint/2010/main" val="7878196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68</a:t>
            </a:fld>
            <a:endParaRPr lang="fr-FR"/>
          </a:p>
        </p:txBody>
      </p:sp>
    </p:spTree>
    <p:extLst>
      <p:ext uri="{BB962C8B-B14F-4D97-AF65-F5344CB8AC3E}">
        <p14:creationId xmlns:p14="http://schemas.microsoft.com/office/powerpoint/2010/main" val="40437745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69</a:t>
            </a:fld>
            <a:endParaRPr lang="fr-FR"/>
          </a:p>
        </p:txBody>
      </p:sp>
    </p:spTree>
    <p:extLst>
      <p:ext uri="{BB962C8B-B14F-4D97-AF65-F5344CB8AC3E}">
        <p14:creationId xmlns:p14="http://schemas.microsoft.com/office/powerpoint/2010/main" val="2793639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8DC6BA2-EF17-493A-B243-5485BBD2DC88}" type="slidenum">
              <a:rPr lang="fr-FR" altLang="fr-FR" sz="1400" smtClean="0"/>
              <a:pPr>
                <a:spcBef>
                  <a:spcPct val="0"/>
                </a:spcBef>
              </a:pPr>
              <a:t>7</a:t>
            </a:fld>
            <a:endParaRPr lang="fr-FR" altLang="fr-FR" sz="1400" smtClean="0"/>
          </a:p>
        </p:txBody>
      </p:sp>
      <p:sp>
        <p:nvSpPr>
          <p:cNvPr id="16387" name="Rectangle 1"/>
          <p:cNvSpPr>
            <a:spLocks noGrp="1" noRot="1" noChangeAspect="1" noChangeArrowheads="1" noTextEdit="1"/>
          </p:cNvSpPr>
          <p:nvPr>
            <p:ph type="sldImg"/>
          </p:nvPr>
        </p:nvSpPr>
        <p:spPr>
          <a:xfrm>
            <a:off x="573088" y="1336675"/>
            <a:ext cx="6413500" cy="36083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8" name="Text Box 2"/>
          <p:cNvSpPr>
            <a:spLocks noGrp="1" noChangeArrowheads="1"/>
          </p:cNvSpPr>
          <p:nvPr>
            <p:ph type="body" idx="1"/>
          </p:nvPr>
        </p:nvSpPr>
        <p:spPr>
          <a:xfrm>
            <a:off x="503238" y="5438775"/>
            <a:ext cx="6048375" cy="421005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 pos="5067300" algn="l"/>
                <a:tab pos="5791200" algn="l"/>
              </a:tabLst>
            </a:pPr>
            <a:endParaRPr lang="fr-FR" altLang="fr-FR" sz="1800" smtClean="0">
              <a:latin typeface="Arial" panose="020B0604020202020204" pitchFamily="34" charset="0"/>
              <a:ea typeface="Microsoft YaHei" panose="020B0503020204020204" pitchFamily="34" charset="-122"/>
            </a:endParaRPr>
          </a:p>
          <a:p>
            <a:pPr marL="215900" indent="-214313" eaLnBrk="1">
              <a:spcBef>
                <a:spcPct val="0"/>
              </a:spcBef>
              <a:tabLst>
                <a:tab pos="723900" algn="l"/>
                <a:tab pos="1447800" algn="l"/>
                <a:tab pos="2171700" algn="l"/>
                <a:tab pos="2895600" algn="l"/>
                <a:tab pos="3619500" algn="l"/>
                <a:tab pos="4343400" algn="l"/>
                <a:tab pos="5067300" algn="l"/>
                <a:tab pos="5791200" algn="l"/>
              </a:tabLst>
            </a:pPr>
            <a:r>
              <a:rPr lang="fr-FR" altLang="fr-FR" sz="1800" smtClean="0">
                <a:latin typeface="Arial" panose="020B0604020202020204" pitchFamily="34" charset="0"/>
                <a:ea typeface="Microsoft YaHei" panose="020B0503020204020204" pitchFamily="34" charset="-122"/>
              </a:rPr>
              <a:t>Liste de points à souligner oralement</a:t>
            </a:r>
          </a:p>
          <a:p>
            <a:pPr marL="215900" indent="-214313" eaLnBrk="1">
              <a:spcBef>
                <a:spcPct val="0"/>
              </a:spcBef>
              <a:tabLst>
                <a:tab pos="723900" algn="l"/>
                <a:tab pos="1447800" algn="l"/>
                <a:tab pos="2171700" algn="l"/>
                <a:tab pos="2895600" algn="l"/>
                <a:tab pos="3619500" algn="l"/>
                <a:tab pos="4343400" algn="l"/>
                <a:tab pos="5067300" algn="l"/>
                <a:tab pos="5791200" algn="l"/>
              </a:tabLst>
            </a:pPr>
            <a:endParaRPr lang="fr-FR" altLang="fr-FR" sz="1800" smtClean="0">
              <a:latin typeface="Arial" panose="020B0604020202020204" pitchFamily="34" charset="0"/>
              <a:ea typeface="Microsoft YaHei" panose="020B0503020204020204" pitchFamily="34" charset="-122"/>
            </a:endParaRPr>
          </a:p>
          <a:p>
            <a:pPr marL="215900" indent="-214313" eaLnBrk="1">
              <a:spcBef>
                <a:spcPct val="0"/>
              </a:spcBef>
              <a:tabLst>
                <a:tab pos="723900" algn="l"/>
                <a:tab pos="1447800" algn="l"/>
                <a:tab pos="2171700" algn="l"/>
                <a:tab pos="2895600" algn="l"/>
                <a:tab pos="3619500" algn="l"/>
                <a:tab pos="4343400" algn="l"/>
                <a:tab pos="5067300" algn="l"/>
                <a:tab pos="5791200" algn="l"/>
              </a:tabLst>
            </a:pPr>
            <a:r>
              <a:rPr lang="fr-FR" altLang="fr-FR" sz="1800" smtClean="0">
                <a:latin typeface="Arial" panose="020B0604020202020204" pitchFamily="34" charset="0"/>
                <a:ea typeface="Microsoft YaHei" panose="020B0503020204020204" pitchFamily="34" charset="-122"/>
              </a:rPr>
              <a:t>Un algorithme est la description d'une suite d'étapes</a:t>
            </a:r>
          </a:p>
          <a:p>
            <a:pPr marL="215900" indent="-214313" eaLnBrk="1">
              <a:spcBef>
                <a:spcPct val="0"/>
              </a:spcBef>
              <a:tabLst>
                <a:tab pos="723900" algn="l"/>
                <a:tab pos="1447800" algn="l"/>
                <a:tab pos="2171700" algn="l"/>
                <a:tab pos="2895600" algn="l"/>
                <a:tab pos="3619500" algn="l"/>
                <a:tab pos="4343400" algn="l"/>
                <a:tab pos="5067300" algn="l"/>
                <a:tab pos="5791200" algn="l"/>
              </a:tabLst>
            </a:pPr>
            <a:endParaRPr lang="fr-FR" altLang="fr-FR" sz="1800" smtClean="0">
              <a:latin typeface="Arial" panose="020B0604020202020204" pitchFamily="34" charset="0"/>
              <a:ea typeface="Microsoft YaHei" panose="020B0503020204020204" pitchFamily="34" charset="-122"/>
            </a:endParaRPr>
          </a:p>
          <a:p>
            <a:pPr marL="215900" indent="-214313" eaLnBrk="1">
              <a:spcBef>
                <a:spcPct val="0"/>
              </a:spcBef>
              <a:tabLst>
                <a:tab pos="723900" algn="l"/>
                <a:tab pos="1447800" algn="l"/>
                <a:tab pos="2171700" algn="l"/>
                <a:tab pos="2895600" algn="l"/>
                <a:tab pos="3619500" algn="l"/>
                <a:tab pos="4343400" algn="l"/>
                <a:tab pos="5067300" algn="l"/>
                <a:tab pos="5791200" algn="l"/>
              </a:tabLst>
            </a:pPr>
            <a:endParaRPr lang="fr-FR" altLang="fr-FR" sz="1800" smtClean="0">
              <a:latin typeface="Arial" panose="020B0604020202020204" pitchFamily="34" charset="0"/>
              <a:ea typeface="Microsoft YaHei" panose="020B0503020204020204" pitchFamily="34" charset="-122"/>
            </a:endParaRPr>
          </a:p>
          <a:p>
            <a:pPr marL="215900" indent="-214313" eaLnBrk="1">
              <a:spcBef>
                <a:spcPct val="0"/>
              </a:spcBef>
              <a:tabLst>
                <a:tab pos="723900" algn="l"/>
                <a:tab pos="1447800" algn="l"/>
                <a:tab pos="2171700" algn="l"/>
                <a:tab pos="2895600" algn="l"/>
                <a:tab pos="3619500" algn="l"/>
                <a:tab pos="4343400" algn="l"/>
                <a:tab pos="5067300" algn="l"/>
                <a:tab pos="5791200" algn="l"/>
              </a:tabLst>
            </a:pPr>
            <a:r>
              <a:rPr lang="fr-FR" altLang="fr-FR" sz="1800" smtClean="0">
                <a:latin typeface="Arial" panose="020B0604020202020204" pitchFamily="34" charset="0"/>
                <a:ea typeface="Microsoft YaHei" panose="020B0503020204020204" pitchFamily="34" charset="-122"/>
              </a:rPr>
              <a:t> permettant d'obtenir un résultat à partir d'éléments</a:t>
            </a:r>
          </a:p>
          <a:p>
            <a:pPr marL="215900" indent="-214313" eaLnBrk="1">
              <a:spcBef>
                <a:spcPct val="0"/>
              </a:spcBef>
              <a:tabLst>
                <a:tab pos="723900" algn="l"/>
                <a:tab pos="1447800" algn="l"/>
                <a:tab pos="2171700" algn="l"/>
                <a:tab pos="2895600" algn="l"/>
                <a:tab pos="3619500" algn="l"/>
                <a:tab pos="4343400" algn="l"/>
                <a:tab pos="5067300" algn="l"/>
                <a:tab pos="5791200" algn="l"/>
              </a:tabLst>
            </a:pPr>
            <a:r>
              <a:rPr lang="fr-FR" altLang="fr-FR" sz="1800" smtClean="0">
                <a:latin typeface="Arial" panose="020B0604020202020204" pitchFamily="34" charset="0"/>
                <a:ea typeface="Microsoft YaHei" panose="020B0503020204020204" pitchFamily="34" charset="-122"/>
              </a:rPr>
              <a:t> fournis en entrée. Ce sont en quelque sorte des recettes de cuisine dans le domaine alimentaire</a:t>
            </a:r>
          </a:p>
          <a:p>
            <a:pPr marL="215900" indent="-214313" eaLnBrk="1">
              <a:spcBef>
                <a:spcPct val="0"/>
              </a:spcBef>
              <a:tabLst>
                <a:tab pos="723900" algn="l"/>
                <a:tab pos="1447800" algn="l"/>
                <a:tab pos="2171700" algn="l"/>
                <a:tab pos="2895600" algn="l"/>
                <a:tab pos="3619500" algn="l"/>
                <a:tab pos="4343400" algn="l"/>
                <a:tab pos="5067300" algn="l"/>
                <a:tab pos="5791200" algn="l"/>
              </a:tabLst>
            </a:pPr>
            <a:endParaRPr lang="fr-FR" altLang="fr-FR" sz="1800" smtClean="0">
              <a:latin typeface="Arial" panose="020B0604020202020204" pitchFamily="34" charset="0"/>
              <a:ea typeface="Microsoft YaHei" panose="020B0503020204020204" pitchFamily="34" charset="-122"/>
            </a:endParaRPr>
          </a:p>
          <a:p>
            <a:pPr marL="215900" indent="-214313" eaLnBrk="1">
              <a:spcBef>
                <a:spcPct val="0"/>
              </a:spcBef>
              <a:tabLst>
                <a:tab pos="723900" algn="l"/>
                <a:tab pos="1447800" algn="l"/>
                <a:tab pos="2171700" algn="l"/>
                <a:tab pos="2895600" algn="l"/>
                <a:tab pos="3619500" algn="l"/>
                <a:tab pos="4343400" algn="l"/>
                <a:tab pos="5067300" algn="l"/>
                <a:tab pos="5791200" algn="l"/>
              </a:tabLst>
            </a:pPr>
            <a:r>
              <a:rPr lang="fr-FR" altLang="fr-FR" sz="1800" smtClean="0">
                <a:latin typeface="Arial" panose="020B0604020202020204" pitchFamily="34" charset="0"/>
                <a:ea typeface="Microsoft YaHei" panose="020B0503020204020204" pitchFamily="34" charset="-122"/>
              </a:rPr>
              <a:t>Les algorithmes aident l'IA à traiter les informations à un rythme incroyable et à rendre les données accessibles et plus utilisables ;</a:t>
            </a:r>
          </a:p>
          <a:p>
            <a:pPr marL="215900" indent="-214313" eaLnBrk="1">
              <a:spcBef>
                <a:spcPct val="0"/>
              </a:spcBef>
              <a:tabLst>
                <a:tab pos="723900" algn="l"/>
                <a:tab pos="1447800" algn="l"/>
                <a:tab pos="2171700" algn="l"/>
                <a:tab pos="2895600" algn="l"/>
                <a:tab pos="3619500" algn="l"/>
                <a:tab pos="4343400" algn="l"/>
                <a:tab pos="5067300" algn="l"/>
                <a:tab pos="5791200" algn="l"/>
              </a:tabLst>
            </a:pPr>
            <a:r>
              <a:rPr lang="fr-FR" altLang="fr-FR" sz="1800" smtClean="0">
                <a:latin typeface="Arial" panose="020B0604020202020204" pitchFamily="34" charset="0"/>
                <a:ea typeface="Microsoft YaHei" panose="020B0503020204020204" pitchFamily="34" charset="-122"/>
              </a:rPr>
              <a:t>Les algorithmes permettent l'automatisation de tâches</a:t>
            </a:r>
          </a:p>
          <a:p>
            <a:pPr marL="215900" indent="-214313" eaLnBrk="1">
              <a:spcBef>
                <a:spcPct val="0"/>
              </a:spcBef>
              <a:tabLst>
                <a:tab pos="723900" algn="l"/>
                <a:tab pos="1447800" algn="l"/>
                <a:tab pos="2171700" algn="l"/>
                <a:tab pos="2895600" algn="l"/>
                <a:tab pos="3619500" algn="l"/>
                <a:tab pos="4343400" algn="l"/>
                <a:tab pos="5067300" algn="l"/>
                <a:tab pos="5791200" algn="l"/>
              </a:tabLst>
            </a:pPr>
            <a:r>
              <a:rPr lang="fr-FR" altLang="fr-FR" sz="1800" smtClean="0">
                <a:latin typeface="Arial" panose="020B0604020202020204" pitchFamily="34" charset="0"/>
                <a:ea typeface="Microsoft YaHei" panose="020B0503020204020204" pitchFamily="34" charset="-122"/>
              </a:rPr>
              <a:t>Les algorithmes s'améliorent continuellement et deviennent plus complexes grâce à l'utilisation d couches.</a:t>
            </a:r>
          </a:p>
          <a:p>
            <a:pPr marL="215900" indent="-214313" eaLnBrk="1">
              <a:spcBef>
                <a:spcPct val="0"/>
              </a:spcBef>
              <a:tabLst>
                <a:tab pos="723900" algn="l"/>
                <a:tab pos="1447800" algn="l"/>
                <a:tab pos="2171700" algn="l"/>
                <a:tab pos="2895600" algn="l"/>
                <a:tab pos="3619500" algn="l"/>
                <a:tab pos="4343400" algn="l"/>
                <a:tab pos="5067300" algn="l"/>
                <a:tab pos="5791200" algn="l"/>
              </a:tabLst>
            </a:pPr>
            <a:endParaRPr lang="fr-FR" altLang="fr-FR" sz="1800" smtClean="0">
              <a:latin typeface="Arial" panose="020B0604020202020204" pitchFamily="34" charset="0"/>
              <a:ea typeface="Microsoft YaHei" panose="020B0503020204020204" pitchFamily="34" charset="-122"/>
            </a:endParaRPr>
          </a:p>
        </p:txBody>
      </p:sp>
      <p:sp>
        <p:nvSpPr>
          <p:cNvPr id="39939" name="Text Box 3"/>
          <p:cNvSpPr txBox="1">
            <a:spLocks noChangeArrowheads="1"/>
          </p:cNvSpPr>
          <p:nvPr/>
        </p:nvSpPr>
        <p:spPr bwMode="auto">
          <a:xfrm>
            <a:off x="4281488" y="10155238"/>
            <a:ext cx="3276600" cy="53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9pPr>
          </a:lstStyle>
          <a:p>
            <a:pPr eaLnBrk="1" hangingPunct="1">
              <a:buClr>
                <a:srgbClr val="000000"/>
              </a:buClr>
              <a:buSzPct val="100000"/>
              <a:buFont typeface="Times New Roman" panose="02020603050405020304" pitchFamily="18" charset="0"/>
              <a:buNone/>
              <a:defRPr/>
            </a:pPr>
            <a:fld id="{B0C6087F-611A-4449-B9B3-23D3C897AC71}" type="slidenum">
              <a:rPr lang="fr-FR" altLang="fr-FR" smtClean="0">
                <a:latin typeface="+mn-lt" charset="0"/>
                <a:cs typeface="+mn-ea" charset="0"/>
              </a:rPr>
              <a:pPr eaLnBrk="1" hangingPunct="1">
                <a:buClr>
                  <a:srgbClr val="000000"/>
                </a:buClr>
                <a:buSzPct val="100000"/>
                <a:buFont typeface="Times New Roman" panose="02020603050405020304" pitchFamily="18" charset="0"/>
                <a:buNone/>
                <a:defRPr/>
              </a:pPr>
              <a:t>7</a:t>
            </a:fld>
            <a:endParaRPr lang="fr-FR" altLang="fr-FR" smtClean="0">
              <a:latin typeface="+mn-lt" charset="0"/>
              <a:cs typeface="+mn-ea" charset="0"/>
            </a:endParaRPr>
          </a:p>
        </p:txBody>
      </p:sp>
      <p:sp>
        <p:nvSpPr>
          <p:cNvPr id="16390" name="Text Box 4"/>
          <p:cNvSpPr txBox="1">
            <a:spLocks noChangeArrowheads="1"/>
          </p:cNvSpPr>
          <p:nvPr/>
        </p:nvSpPr>
        <p:spPr bwMode="auto">
          <a:xfrm>
            <a:off x="209550" y="5256213"/>
            <a:ext cx="7321550" cy="2989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1200">
                <a:solidFill>
                  <a:srgbClr val="000000"/>
                </a:solidFill>
                <a:latin typeface="Times New Roman" panose="02020603050405020304" pitchFamily="18" charset="0"/>
              </a:defRPr>
            </a:lvl9pPr>
          </a:lstStyle>
          <a:p>
            <a:pPr algn="ctr" eaLnBrk="1">
              <a:lnSpc>
                <a:spcPct val="93000"/>
              </a:lnSpc>
              <a:spcBef>
                <a:spcPct val="0"/>
              </a:spcBef>
            </a:pPr>
            <a:r>
              <a:rPr lang="fr-FR" altLang="fr-FR" sz="1800" b="1">
                <a:solidFill>
                  <a:srgbClr val="0000FF"/>
                </a:solidFill>
                <a:latin typeface="Arial" panose="020B0604020202020204" pitchFamily="34" charset="0"/>
                <a:cs typeface="DejaVu Sans" panose="020B0603030804020204" pitchFamily="34" charset="0"/>
              </a:rPr>
              <a:t>C'EST UNE PROCEDURE SYSTEMATIQUE DECRIVANT</a:t>
            </a:r>
          </a:p>
          <a:p>
            <a:pPr algn="ctr" eaLnBrk="1">
              <a:lnSpc>
                <a:spcPct val="93000"/>
              </a:lnSpc>
              <a:spcBef>
                <a:spcPct val="0"/>
              </a:spcBef>
            </a:pPr>
            <a:endParaRPr lang="fr-FR" altLang="fr-FR" sz="1800" b="1">
              <a:solidFill>
                <a:srgbClr val="0000FF"/>
              </a:solidFill>
              <a:latin typeface="Arial" panose="020B0604020202020204" pitchFamily="34" charset="0"/>
              <a:cs typeface="DejaVu Sans" panose="020B0603030804020204" pitchFamily="34" charset="0"/>
            </a:endParaRPr>
          </a:p>
          <a:p>
            <a:pPr algn="ctr" eaLnBrk="1">
              <a:lnSpc>
                <a:spcPct val="93000"/>
              </a:lnSpc>
              <a:spcBef>
                <a:spcPct val="0"/>
              </a:spcBef>
            </a:pPr>
            <a:endParaRPr lang="fr-FR" altLang="fr-FR" sz="1800" b="1">
              <a:solidFill>
                <a:srgbClr val="0000FF"/>
              </a:solidFill>
              <a:latin typeface="Arial" panose="020B0604020202020204" pitchFamily="34" charset="0"/>
              <a:cs typeface="DejaVu Sans" panose="020B0603030804020204" pitchFamily="34" charset="0"/>
            </a:endParaRPr>
          </a:p>
          <a:p>
            <a:pPr algn="ctr" eaLnBrk="1">
              <a:lnSpc>
                <a:spcPct val="93000"/>
              </a:lnSpc>
              <a:spcBef>
                <a:spcPct val="0"/>
              </a:spcBef>
            </a:pPr>
            <a:endParaRPr lang="fr-FR" altLang="fr-FR" sz="1800" b="1">
              <a:solidFill>
                <a:srgbClr val="0000FF"/>
              </a:solidFill>
              <a:latin typeface="Arial" panose="020B0604020202020204" pitchFamily="34" charset="0"/>
              <a:cs typeface="DejaVu Sans" panose="020B0603030804020204" pitchFamily="34" charset="0"/>
            </a:endParaRPr>
          </a:p>
          <a:p>
            <a:pPr algn="ctr" eaLnBrk="1">
              <a:lnSpc>
                <a:spcPct val="93000"/>
              </a:lnSpc>
              <a:spcBef>
                <a:spcPct val="0"/>
              </a:spcBef>
            </a:pPr>
            <a:endParaRPr lang="fr-FR" altLang="fr-FR" sz="1800" b="1">
              <a:solidFill>
                <a:srgbClr val="0000FF"/>
              </a:solidFill>
              <a:latin typeface="Arial" panose="020B0604020202020204" pitchFamily="34" charset="0"/>
              <a:cs typeface="DejaVu Sans" panose="020B0603030804020204" pitchFamily="34" charset="0"/>
            </a:endParaRPr>
          </a:p>
          <a:p>
            <a:pPr algn="ctr" eaLnBrk="1">
              <a:lnSpc>
                <a:spcPct val="93000"/>
              </a:lnSpc>
              <a:spcBef>
                <a:spcPct val="0"/>
              </a:spcBef>
            </a:pPr>
            <a:r>
              <a:rPr lang="fr-FR" altLang="fr-FR" sz="1800" b="1">
                <a:solidFill>
                  <a:srgbClr val="0000FF"/>
                </a:solidFill>
                <a:latin typeface="Arial" panose="020B0604020202020204" pitchFamily="34" charset="0"/>
                <a:cs typeface="DejaVu Sans" panose="020B0603030804020204" pitchFamily="34" charset="0"/>
              </a:rPr>
              <a:t> UNE SUITE D'ETAPES</a:t>
            </a:r>
          </a:p>
          <a:p>
            <a:pPr algn="ctr" eaLnBrk="1">
              <a:lnSpc>
                <a:spcPct val="93000"/>
              </a:lnSpc>
              <a:spcBef>
                <a:spcPct val="0"/>
              </a:spcBef>
            </a:pPr>
            <a:endParaRPr lang="fr-FR" altLang="fr-FR" sz="1800" b="1">
              <a:solidFill>
                <a:srgbClr val="0000FF"/>
              </a:solidFill>
              <a:latin typeface="Arial" panose="020B0604020202020204" pitchFamily="34" charset="0"/>
              <a:cs typeface="DejaVu Sans" panose="020B0603030804020204" pitchFamily="34" charset="0"/>
            </a:endParaRPr>
          </a:p>
          <a:p>
            <a:pPr algn="ctr" eaLnBrk="1">
              <a:lnSpc>
                <a:spcPct val="93000"/>
              </a:lnSpc>
              <a:spcBef>
                <a:spcPct val="0"/>
              </a:spcBef>
            </a:pPr>
            <a:endParaRPr lang="fr-FR" altLang="fr-FR" sz="1800" b="1">
              <a:solidFill>
                <a:srgbClr val="0000FF"/>
              </a:solidFill>
              <a:latin typeface="Arial" panose="020B0604020202020204" pitchFamily="34" charset="0"/>
              <a:cs typeface="DejaVu Sans" panose="020B0603030804020204" pitchFamily="34" charset="0"/>
            </a:endParaRPr>
          </a:p>
          <a:p>
            <a:pPr algn="ctr" eaLnBrk="1">
              <a:lnSpc>
                <a:spcPct val="93000"/>
              </a:lnSpc>
              <a:spcBef>
                <a:spcPct val="0"/>
              </a:spcBef>
            </a:pPr>
            <a:r>
              <a:rPr lang="fr-FR" altLang="fr-FR" sz="1800" b="1">
                <a:solidFill>
                  <a:srgbClr val="0000FF"/>
                </a:solidFill>
                <a:latin typeface="Arial" panose="020B0604020202020204" pitchFamily="34" charset="0"/>
                <a:cs typeface="DejaVu Sans" panose="020B0603030804020204" pitchFamily="34" charset="0"/>
              </a:rPr>
              <a:t>PERMETTANT D'OBTENIR UN RESULTAT A PARTIR DE DONNEES INITIALES</a:t>
            </a:r>
          </a:p>
          <a:p>
            <a:pPr algn="ctr" eaLnBrk="1">
              <a:lnSpc>
                <a:spcPct val="93000"/>
              </a:lnSpc>
              <a:spcBef>
                <a:spcPct val="0"/>
              </a:spcBef>
            </a:pPr>
            <a:endParaRPr lang="fr-FR" altLang="fr-FR" sz="1800" b="1">
              <a:solidFill>
                <a:srgbClr val="0000FF"/>
              </a:solidFill>
              <a:latin typeface="Arial" panose="020B0604020202020204" pitchFamily="34" charset="0"/>
              <a:cs typeface="DejaVu Sans" panose="020B0603030804020204" pitchFamily="34" charset="0"/>
            </a:endParaRPr>
          </a:p>
        </p:txBody>
      </p:sp>
    </p:spTree>
    <p:extLst>
      <p:ext uri="{BB962C8B-B14F-4D97-AF65-F5344CB8AC3E}">
        <p14:creationId xmlns:p14="http://schemas.microsoft.com/office/powerpoint/2010/main" val="11259924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recherche sur </a:t>
            </a:r>
            <a:r>
              <a:rPr lang="fr-FR" dirty="0" err="1"/>
              <a:t>google</a:t>
            </a:r>
            <a:r>
              <a:rPr lang="fr-FR" dirty="0"/>
              <a:t> </a:t>
            </a:r>
            <a:r>
              <a:rPr lang="fr-FR" dirty="0" err="1"/>
              <a:t>lens</a:t>
            </a:r>
            <a:r>
              <a:rPr lang="fr-FR" dirty="0"/>
              <a:t> n’a rien donné. </a:t>
            </a:r>
            <a:r>
              <a:rPr lang="fr-FR" dirty="0" smtClean="0"/>
              <a:t>Il </a:t>
            </a:r>
            <a:r>
              <a:rPr lang="fr-FR" dirty="0"/>
              <a:t>en</a:t>
            </a:r>
            <a:r>
              <a:rPr lang="fr-FR" baseline="0" dirty="0"/>
              <a:t> a été de même pour la recherche </a:t>
            </a:r>
            <a:r>
              <a:rPr lang="fr-FR" baseline="0" dirty="0" err="1"/>
              <a:t>durecte</a:t>
            </a:r>
            <a:r>
              <a:rPr lang="fr-FR" baseline="0" dirty="0"/>
              <a:t> sur </a:t>
            </a:r>
            <a:r>
              <a:rPr lang="fr-FR" baseline="0" dirty="0" err="1"/>
              <a:t>copilot</a:t>
            </a:r>
            <a:r>
              <a:rPr lang="fr-FR" baseline="0" dirty="0"/>
              <a:t> en téléchargeant la photo</a:t>
            </a:r>
            <a:endParaRPr lang="fr-FR" dirty="0"/>
          </a:p>
          <a:p>
            <a:r>
              <a:rPr lang="fr-FR" dirty="0"/>
              <a:t>J’ai donc enregistré la photo sur le site de poursuivre et j’ai fait la recherche avec Copilot</a:t>
            </a:r>
          </a:p>
          <a:p>
            <a:r>
              <a:rPr lang="fr-FR" dirty="0"/>
              <a:t>J’ai approfondi ma recherche d’information en posant une série de questions.</a:t>
            </a:r>
          </a:p>
          <a:p>
            <a:r>
              <a:rPr lang="fr-FR" dirty="0"/>
              <a:t>Les résultats ont été très intéressants, et</a:t>
            </a:r>
            <a:r>
              <a:rPr lang="fr-FR" baseline="0" dirty="0"/>
              <a:t> ont compris une analyse de l’influence de </a:t>
            </a:r>
            <a:r>
              <a:rPr lang="fr-FR" baseline="0" dirty="0" err="1"/>
              <a:t>Puvis</a:t>
            </a:r>
            <a:r>
              <a:rPr lang="fr-FR" baseline="0" dirty="0"/>
              <a:t> de Chavanne dans les peintre de son époque et sur les symbolismes, y compris Picasso.</a:t>
            </a:r>
            <a:endParaRPr lang="fr-FR" dirty="0"/>
          </a:p>
        </p:txBody>
      </p:sp>
      <p:sp>
        <p:nvSpPr>
          <p:cNvPr id="4" name="Espace réservé du numéro de diapositive 3"/>
          <p:cNvSpPr>
            <a:spLocks noGrp="1"/>
          </p:cNvSpPr>
          <p:nvPr>
            <p:ph type="sldNum" sz="quarter" idx="10"/>
          </p:nvPr>
        </p:nvSpPr>
        <p:spPr/>
        <p:txBody>
          <a:bodyPr/>
          <a:lstStyle/>
          <a:p>
            <a:fld id="{6553D76A-2FF7-424F-90A3-7CEE52D479A4}" type="slidenum">
              <a:rPr lang="fr-FR" smtClean="0"/>
              <a:t>70</a:t>
            </a:fld>
            <a:endParaRPr lang="fr-FR"/>
          </a:p>
        </p:txBody>
      </p:sp>
    </p:spTree>
    <p:extLst>
      <p:ext uri="{BB962C8B-B14F-4D97-AF65-F5344CB8AC3E}">
        <p14:creationId xmlns:p14="http://schemas.microsoft.com/office/powerpoint/2010/main" val="1978969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4CF4D7A3-7B2F-44F7-8296-68C34B855623}" type="slidenum">
              <a:rPr lang="fr-FR" altLang="fr-FR" sz="1400" smtClean="0"/>
              <a:pPr>
                <a:spcBef>
                  <a:spcPct val="0"/>
                </a:spcBef>
              </a:pPr>
              <a:t>8</a:t>
            </a:fld>
            <a:endParaRPr lang="fr-FR" altLang="fr-FR" sz="1400" smtClean="0"/>
          </a:p>
        </p:txBody>
      </p:sp>
      <p:sp>
        <p:nvSpPr>
          <p:cNvPr id="18435" name="Rectangle 1"/>
          <p:cNvSpPr>
            <a:spLocks noGrp="1" noRot="1" noChangeAspect="1" noChangeArrowheads="1" noTextEdit="1"/>
          </p:cNvSpPr>
          <p:nvPr>
            <p:ph type="sldImg"/>
          </p:nvPr>
        </p:nvSpPr>
        <p:spPr>
          <a:xfrm>
            <a:off x="573088" y="1336675"/>
            <a:ext cx="6413500" cy="36083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p:cNvSpPr txBox="1">
            <a:spLocks noGrp="1" noChangeArrowheads="1"/>
          </p:cNvSpPr>
          <p:nvPr>
            <p:ph type="body" idx="1"/>
          </p:nvPr>
        </p:nvSpPr>
        <p:spPr>
          <a:xfrm>
            <a:off x="755650" y="5145088"/>
            <a:ext cx="6048375" cy="421005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 pos="5067300" algn="l"/>
                <a:tab pos="5791200" algn="l"/>
              </a:tabLst>
              <a:defRPr/>
            </a:pPr>
            <a:r>
              <a:rPr lang="fr-FR" altLang="fr-FR" sz="1800" b="1" dirty="0" smtClean="0">
                <a:latin typeface="Arial" panose="020B0604020202020204" pitchFamily="34" charset="0"/>
                <a:ea typeface="Microsoft YaHei" panose="020B0503020204020204" pitchFamily="34" charset="-122"/>
              </a:rPr>
              <a:t>Liste de points à souligner oralement</a:t>
            </a:r>
          </a:p>
          <a:p>
            <a:pPr marL="215900" indent="-214313" eaLnBrk="1">
              <a:spcBef>
                <a:spcPct val="0"/>
              </a:spcBef>
              <a:tabLst>
                <a:tab pos="723900" algn="l"/>
                <a:tab pos="1447800" algn="l"/>
                <a:tab pos="2171700" algn="l"/>
                <a:tab pos="2895600" algn="l"/>
                <a:tab pos="3619500" algn="l"/>
                <a:tab pos="4343400" algn="l"/>
                <a:tab pos="5067300" algn="l"/>
                <a:tab pos="5791200" algn="l"/>
              </a:tabLst>
              <a:defRPr/>
            </a:pPr>
            <a:r>
              <a:rPr lang="fr-FR" altLang="fr-FR" sz="1800" b="1" dirty="0" smtClean="0">
                <a:latin typeface="Arial" panose="020B0604020202020204" pitchFamily="34" charset="0"/>
                <a:ea typeface="Microsoft YaHei" panose="020B0503020204020204" pitchFamily="34" charset="-122"/>
              </a:rPr>
              <a:t> </a:t>
            </a:r>
          </a:p>
          <a:p>
            <a:pPr>
              <a:defRPr/>
            </a:pPr>
            <a:r>
              <a:rPr lang="fr-FR" sz="1800" dirty="0" smtClean="0"/>
              <a:t>Les différents types d'intelligence artificielle (IA) peuvent être classés en plusieurs catégories selon leur complexité et leur fonctionnement :</a:t>
            </a:r>
          </a:p>
          <a:p>
            <a:pPr>
              <a:defRPr/>
            </a:pPr>
            <a:endParaRPr lang="fr-FR" sz="1800" dirty="0" smtClean="0"/>
          </a:p>
          <a:p>
            <a:pPr>
              <a:defRPr/>
            </a:pPr>
            <a:r>
              <a:rPr lang="fr-FR" sz="1800" b="1" dirty="0" smtClean="0"/>
              <a:t>Systèmes experts</a:t>
            </a:r>
            <a:r>
              <a:rPr lang="fr-FR" sz="1800" dirty="0" smtClean="0"/>
              <a:t> : Ce sont des programmes informatiques qui imitent le processus de prise de décision d'un expert humain. Ils utilisent une base de connaissances et des règles pour résoudre des problèmes spécifiques dans des domaines comme par exemple la médecine ou l'ingénierie. Un point très important : </a:t>
            </a:r>
            <a:r>
              <a:rPr lang="fr-FR" sz="1800" u="sng" dirty="0" smtClean="0"/>
              <a:t>on peut connaître le mode de fonctionnement détaillé d’un système expert et éventuellement déceler des failles conduisant à des résultats contestables</a:t>
            </a:r>
            <a:r>
              <a:rPr lang="fr-FR" sz="1800" dirty="0" smtClean="0"/>
              <a:t>.</a:t>
            </a:r>
          </a:p>
          <a:p>
            <a:pPr>
              <a:defRPr/>
            </a:pPr>
            <a:endParaRPr lang="fr-FR" sz="1800" dirty="0" smtClean="0"/>
          </a:p>
        </p:txBody>
      </p:sp>
      <p:sp>
        <p:nvSpPr>
          <p:cNvPr id="37891" name="Text Box 3"/>
          <p:cNvSpPr txBox="1">
            <a:spLocks noChangeArrowheads="1"/>
          </p:cNvSpPr>
          <p:nvPr/>
        </p:nvSpPr>
        <p:spPr bwMode="auto">
          <a:xfrm>
            <a:off x="4281488" y="10155238"/>
            <a:ext cx="3276600" cy="53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9pPr>
          </a:lstStyle>
          <a:p>
            <a:pPr eaLnBrk="1" hangingPunct="1">
              <a:buClr>
                <a:srgbClr val="000000"/>
              </a:buClr>
              <a:buSzPct val="100000"/>
              <a:buFont typeface="Times New Roman" panose="02020603050405020304" pitchFamily="18" charset="0"/>
              <a:buNone/>
              <a:defRPr/>
            </a:pPr>
            <a:fld id="{31EBC88E-9276-4C23-A96F-6BF157510769}" type="slidenum">
              <a:rPr lang="fr-FR" altLang="fr-FR" smtClean="0">
                <a:latin typeface="+mn-lt" charset="0"/>
                <a:cs typeface="+mn-ea" charset="0"/>
              </a:rPr>
              <a:pPr eaLnBrk="1" hangingPunct="1">
                <a:buClr>
                  <a:srgbClr val="000000"/>
                </a:buClr>
                <a:buSzPct val="100000"/>
                <a:buFont typeface="Times New Roman" panose="02020603050405020304" pitchFamily="18" charset="0"/>
                <a:buNone/>
                <a:defRPr/>
              </a:pPr>
              <a:t>8</a:t>
            </a:fld>
            <a:endParaRPr lang="fr-FR" altLang="fr-FR" smtClean="0">
              <a:latin typeface="+mn-lt" charset="0"/>
              <a:cs typeface="+mn-ea" charset="0"/>
            </a:endParaRPr>
          </a:p>
        </p:txBody>
      </p:sp>
    </p:spTree>
    <p:extLst>
      <p:ext uri="{BB962C8B-B14F-4D97-AF65-F5344CB8AC3E}">
        <p14:creationId xmlns:p14="http://schemas.microsoft.com/office/powerpoint/2010/main" val="2204330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80358DB-3D3D-43A7-946C-091DD7DB6EF6}" type="slidenum">
              <a:rPr lang="fr-FR" altLang="fr-FR" sz="1400" smtClean="0"/>
              <a:pPr>
                <a:spcBef>
                  <a:spcPct val="0"/>
                </a:spcBef>
              </a:pPr>
              <a:t>9</a:t>
            </a:fld>
            <a:endParaRPr lang="fr-FR" altLang="fr-FR" sz="1400" smtClean="0"/>
          </a:p>
        </p:txBody>
      </p:sp>
      <p:sp>
        <p:nvSpPr>
          <p:cNvPr id="20483" name="Rectangle 1"/>
          <p:cNvSpPr>
            <a:spLocks noGrp="1" noRot="1" noChangeAspect="1" noChangeArrowheads="1" noTextEdit="1"/>
          </p:cNvSpPr>
          <p:nvPr>
            <p:ph type="sldImg"/>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Text Box 2"/>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17640"/>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fr-FR" altLang="fr-FR" sz="2000" smtClean="0">
              <a:latin typeface="Arial" panose="020B0604020202020204" pitchFamily="34" charset="0"/>
              <a:ea typeface="Microsoft YaHei" panose="020B0503020204020204" pitchFamily="34" charset="-122"/>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fr-FR" altLang="fr-FR" sz="2000" smtClean="0">
              <a:latin typeface="Arial" panose="020B0604020202020204" pitchFamily="34" charset="0"/>
              <a:ea typeface="Microsoft YaHei" panose="020B0503020204020204" pitchFamily="34" charset="-122"/>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fr-FR" altLang="fr-FR" sz="2000" smtClean="0">
                <a:latin typeface="Arial" panose="020B0604020202020204" pitchFamily="34" charset="0"/>
                <a:ea typeface="Microsoft YaHei" panose="020B0503020204020204" pitchFamily="34" charset="-122"/>
              </a:rPr>
              <a:t>Un neurone artificiel est une unité de traitement qui imite les neurones du cerveau. Une telle unité de traitement reçoit des signaux et renvoie d’autres signaux si . Les signaux sont renvoyés vers d’autres neurones qui sont organisés en couches. Cette architecture permet de simuler plus ou le fonctionnement du cerveau en fonction de sa complexité.</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fr-FR" altLang="fr-FR" sz="2000" smtClean="0">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878930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rPr smtClean="0"/>
              <a:t>Footer</a:t>
            </a:r>
            <a:endParaRPr/>
          </a:p>
        </p:txBody>
      </p:sp>
      <p:sp>
        <p:nvSpPr>
          <p:cNvPr id="3" name="PlaceHolder 2"/>
          <p:cNvSpPr>
            <a:spLocks noGrp="1"/>
          </p:cNvSpPr>
          <p:nvPr>
            <p:ph type="sldNum" idx="3"/>
          </p:nvPr>
        </p:nvSpPr>
        <p:spPr>
          <a:xfrm>
            <a:off x="11132456" y="6341988"/>
            <a:ext cx="914399" cy="364680"/>
          </a:xfrm>
        </p:spPr>
        <p:txBody>
          <a:bodyPr/>
          <a:lstStyle>
            <a:lvl1pPr>
              <a:defRPr sz="2800">
                <a:latin typeface="Trebuchet MS" panose="020B0603020202020204" pitchFamily="34" charset="0"/>
              </a:defRPr>
            </a:lvl1pPr>
          </a:lstStyle>
          <a:p>
            <a:fld id="{36F9568E-E2BB-429C-A3A4-46964592AFFA}" type="slidenum">
              <a:rPr lang="fr-FR" smtClean="0"/>
              <a:pPr/>
              <a:t>‹N°›</a:t>
            </a:fld>
            <a:endParaRPr lang="fr-FR" dirty="0"/>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Trebuchet MS"/>
            </a:endParaRPr>
          </a:p>
        </p:txBody>
      </p:sp>
      <p:sp>
        <p:nvSpPr>
          <p:cNvPr id="3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3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5" name="PlaceHolder 4"/>
          <p:cNvSpPr>
            <a:spLocks noGrp="1"/>
          </p:cNvSpPr>
          <p:nvPr>
            <p:ph type="ftr" idx="2"/>
          </p:nvPr>
        </p:nvSpPr>
        <p:spPr/>
        <p:txBody>
          <a:bodyPr/>
          <a:lstStyle/>
          <a:p>
            <a:r>
              <a:rPr smtClean="0"/>
              <a:t>Footer</a:t>
            </a:r>
            <a:endParaRPr/>
          </a:p>
        </p:txBody>
      </p:sp>
      <p:sp>
        <p:nvSpPr>
          <p:cNvPr id="6" name="PlaceHolder 5"/>
          <p:cNvSpPr>
            <a:spLocks noGrp="1"/>
          </p:cNvSpPr>
          <p:nvPr>
            <p:ph type="sldNum" idx="3"/>
          </p:nvPr>
        </p:nvSpPr>
        <p:spPr/>
        <p:txBody>
          <a:bodyPr/>
          <a:lstStyle/>
          <a:p>
            <a:fld id="{F91F921D-0B80-48C7-ABC7-9F7F8EBBED49}" type="slidenum">
              <a:t>‹N°›</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Trebuchet MS"/>
            </a:endParaRPr>
          </a:p>
        </p:txBody>
      </p:sp>
      <p:sp>
        <p:nvSpPr>
          <p:cNvPr id="4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4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4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4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7" name="PlaceHolder 6"/>
          <p:cNvSpPr>
            <a:spLocks noGrp="1"/>
          </p:cNvSpPr>
          <p:nvPr>
            <p:ph type="ftr" idx="2"/>
          </p:nvPr>
        </p:nvSpPr>
        <p:spPr/>
        <p:txBody>
          <a:bodyPr/>
          <a:lstStyle/>
          <a:p>
            <a:r>
              <a:rPr smtClean="0"/>
              <a:t>Footer</a:t>
            </a:r>
            <a:endParaRPr/>
          </a:p>
        </p:txBody>
      </p:sp>
      <p:sp>
        <p:nvSpPr>
          <p:cNvPr id="8" name="PlaceHolder 7"/>
          <p:cNvSpPr>
            <a:spLocks noGrp="1"/>
          </p:cNvSpPr>
          <p:nvPr>
            <p:ph type="sldNum" idx="3"/>
          </p:nvPr>
        </p:nvSpPr>
        <p:spPr/>
        <p:txBody>
          <a:bodyPr/>
          <a:lstStyle/>
          <a:p>
            <a:fld id="{F92D1ADF-E387-4BE6-B4C4-B86D76664110}" type="slidenum">
              <a:t>‹N°›</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Trebuchet MS"/>
            </a:endParaRPr>
          </a:p>
        </p:txBody>
      </p:sp>
      <p:sp>
        <p:nvSpPr>
          <p:cNvPr id="4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4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4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4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5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5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9" name="PlaceHolder 8"/>
          <p:cNvSpPr>
            <a:spLocks noGrp="1"/>
          </p:cNvSpPr>
          <p:nvPr>
            <p:ph type="ftr" idx="2"/>
          </p:nvPr>
        </p:nvSpPr>
        <p:spPr/>
        <p:txBody>
          <a:bodyPr/>
          <a:lstStyle/>
          <a:p>
            <a:r>
              <a:rPr smtClean="0"/>
              <a:t>Footer</a:t>
            </a:r>
            <a:endParaRPr/>
          </a:p>
        </p:txBody>
      </p:sp>
      <p:sp>
        <p:nvSpPr>
          <p:cNvPr id="10" name="PlaceHolder 9"/>
          <p:cNvSpPr>
            <a:spLocks noGrp="1"/>
          </p:cNvSpPr>
          <p:nvPr>
            <p:ph type="sldNum" idx="3"/>
          </p:nvPr>
        </p:nvSpPr>
        <p:spPr/>
        <p:txBody>
          <a:bodyPr/>
          <a:lstStyle/>
          <a:p>
            <a:fld id="{56676595-A0BB-4464-95A7-16A2280F9D3C}" type="slidenum">
              <a:t>‹N°›</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r>
              <a:rPr lang="fr-FR" smtClean="0"/>
              <a:t>Footer</a:t>
            </a:r>
            <a:endParaRPr lang="fr-FR"/>
          </a:p>
        </p:txBody>
      </p:sp>
      <p:sp>
        <p:nvSpPr>
          <p:cNvPr id="6" name="Espace réservé du numéro de diapositive 5"/>
          <p:cNvSpPr>
            <a:spLocks noGrp="1"/>
          </p:cNvSpPr>
          <p:nvPr>
            <p:ph type="sldNum" sz="quarter" idx="12"/>
          </p:nvPr>
        </p:nvSpPr>
        <p:spPr/>
        <p:txBody>
          <a:bodyPr/>
          <a:lstStyle/>
          <a:p>
            <a:fld id="{1964164E-1C97-451C-AC6F-229DEC3B8ED5}" type="slidenum">
              <a:rPr lang="fr-FR" smtClean="0"/>
              <a:t>‹N°›</a:t>
            </a:fld>
            <a:endParaRPr lang="fr-FR"/>
          </a:p>
        </p:txBody>
      </p:sp>
    </p:spTree>
    <p:extLst>
      <p:ext uri="{BB962C8B-B14F-4D97-AF65-F5344CB8AC3E}">
        <p14:creationId xmlns:p14="http://schemas.microsoft.com/office/powerpoint/2010/main" val="2491263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e la date 2"/>
          <p:cNvSpPr>
            <a:spLocks noGrp="1"/>
          </p:cNvSpPr>
          <p:nvPr>
            <p:ph type="dt" idx="10"/>
          </p:nvPr>
        </p:nvSpPr>
        <p:spPr/>
        <p:txBody>
          <a:bodyPr/>
          <a:lstStyle/>
          <a:p>
            <a:pPr indent="0" algn="r">
              <a:lnSpc>
                <a:spcPct val="100000"/>
              </a:lnSpc>
              <a:buNone/>
            </a:pPr>
            <a:endParaRPr lang="fr-FR" sz="900" b="0" strike="noStrike" spc="-1">
              <a:latin typeface="Times New Roman"/>
            </a:endParaRPr>
          </a:p>
        </p:txBody>
      </p:sp>
      <p:sp>
        <p:nvSpPr>
          <p:cNvPr id="4" name="Espace réservé du pied de page 3"/>
          <p:cNvSpPr>
            <a:spLocks noGrp="1"/>
          </p:cNvSpPr>
          <p:nvPr>
            <p:ph type="ftr" idx="11"/>
          </p:nvPr>
        </p:nvSpPr>
        <p:spPr/>
        <p:txBody>
          <a:bodyPr/>
          <a:lstStyle/>
          <a:p>
            <a:pPr indent="0" algn="ctr">
              <a:buNone/>
            </a:pPr>
            <a:r>
              <a:rPr lang="fr-FR" sz="1400" b="0" strike="noStrike" spc="-1" smtClean="0">
                <a:latin typeface="Times New Roman"/>
              </a:rPr>
              <a:t>Footer</a:t>
            </a:r>
            <a:endParaRPr lang="fr-FR" sz="1400" b="0" strike="noStrike" spc="-1">
              <a:latin typeface="Times New Roman"/>
            </a:endParaRPr>
          </a:p>
        </p:txBody>
      </p:sp>
      <p:sp>
        <p:nvSpPr>
          <p:cNvPr id="5" name="Espace réservé du numéro de diapositive 4"/>
          <p:cNvSpPr>
            <a:spLocks noGrp="1"/>
          </p:cNvSpPr>
          <p:nvPr>
            <p:ph type="sldNum" idx="12"/>
          </p:nvPr>
        </p:nvSpPr>
        <p:spPr/>
        <p:txBody>
          <a:bodyPr/>
          <a:lstStyle/>
          <a:p>
            <a:pPr indent="0" algn="r">
              <a:lnSpc>
                <a:spcPct val="100000"/>
              </a:lnSpc>
              <a:buNone/>
            </a:pPr>
            <a:fld id="{F083D5D9-6AFE-4848-BC27-577CDB0B6CE8}" type="slidenum">
              <a:rPr lang="fr-FR" sz="900" b="0" strike="noStrike" spc="-1" smtClean="0">
                <a:solidFill>
                  <a:schemeClr val="accent1"/>
                </a:solidFill>
                <a:latin typeface="Trebuchet MS"/>
              </a:rPr>
              <a:t>‹N°›</a:t>
            </a:fld>
            <a:endParaRPr lang="fr-FR" sz="900" b="0" strike="noStrike" spc="-1">
              <a:latin typeface="Times New Roman"/>
            </a:endParaRPr>
          </a:p>
        </p:txBody>
      </p:sp>
    </p:spTree>
    <p:extLst>
      <p:ext uri="{BB962C8B-B14F-4D97-AF65-F5344CB8AC3E}">
        <p14:creationId xmlns:p14="http://schemas.microsoft.com/office/powerpoint/2010/main" val="1976711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14"/>
          <p:cNvSpPr>
            <a:spLocks noGrp="1" noChangeArrowheads="1"/>
          </p:cNvSpPr>
          <p:nvPr>
            <p:ph type="ftr" idx="10"/>
          </p:nvPr>
        </p:nvSpPr>
        <p:spPr>
          <a:ln/>
        </p:spPr>
        <p:txBody>
          <a:bodyPr/>
          <a:lstStyle>
            <a:lvl1pPr>
              <a:defRPr/>
            </a:lvl1pPr>
          </a:lstStyle>
          <a:p>
            <a:pPr>
              <a:defRPr/>
            </a:pPr>
            <a:r>
              <a:rPr lang="fr-FR" altLang="fr-FR" smtClean="0"/>
              <a:t>Footer</a:t>
            </a:r>
            <a:endParaRPr lang="fr-FR" altLang="fr-FR"/>
          </a:p>
        </p:txBody>
      </p:sp>
      <p:sp>
        <p:nvSpPr>
          <p:cNvPr id="5" name="Rectangle 15"/>
          <p:cNvSpPr>
            <a:spLocks noGrp="1" noChangeArrowheads="1"/>
          </p:cNvSpPr>
          <p:nvPr>
            <p:ph type="sldNum" idx="11"/>
          </p:nvPr>
        </p:nvSpPr>
        <p:spPr>
          <a:xfrm>
            <a:off x="10967990" y="6328229"/>
            <a:ext cx="1122410" cy="421982"/>
          </a:xfrm>
          <a:ln/>
        </p:spPr>
        <p:txBody>
          <a:bodyPr/>
          <a:lstStyle>
            <a:lvl1pPr>
              <a:defRPr sz="2800">
                <a:solidFill>
                  <a:schemeClr val="tx1"/>
                </a:solidFill>
                <a:latin typeface="Bookman Old Style" panose="02050604050505020204" pitchFamily="18" charset="0"/>
              </a:defRPr>
            </a:lvl1pPr>
          </a:lstStyle>
          <a:p>
            <a:pPr>
              <a:defRPr/>
            </a:pPr>
            <a:fld id="{0B22062A-E80C-4165-801D-C3B6FD440DF7}" type="slidenum">
              <a:rPr lang="fr-FR" altLang="fr-FR" smtClean="0"/>
              <a:pPr>
                <a:defRPr/>
              </a:pPr>
              <a:t>‹N°›</a:t>
            </a:fld>
            <a:endParaRPr lang="fr-FR" altLang="fr-FR" dirty="0"/>
          </a:p>
        </p:txBody>
      </p:sp>
    </p:spTree>
    <p:extLst>
      <p:ext uri="{BB962C8B-B14F-4D97-AF65-F5344CB8AC3E}">
        <p14:creationId xmlns:p14="http://schemas.microsoft.com/office/powerpoint/2010/main" val="392077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Trebuchet MS"/>
            </a:endParaRPr>
          </a:p>
        </p:txBody>
      </p:sp>
      <p:sp>
        <p:nvSpPr>
          <p:cNvPr id="1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fr-FR" sz="3200" b="0" strike="noStrike" spc="-1">
              <a:latin typeface="Arial"/>
            </a:endParaRPr>
          </a:p>
        </p:txBody>
      </p:sp>
      <p:sp>
        <p:nvSpPr>
          <p:cNvPr id="4" name="PlaceHolder 3"/>
          <p:cNvSpPr>
            <a:spLocks noGrp="1"/>
          </p:cNvSpPr>
          <p:nvPr>
            <p:ph type="ftr" idx="2"/>
          </p:nvPr>
        </p:nvSpPr>
        <p:spPr/>
        <p:txBody>
          <a:bodyPr/>
          <a:lstStyle/>
          <a:p>
            <a:r>
              <a:rPr smtClean="0"/>
              <a:t>Footer</a:t>
            </a:r>
            <a:endParaRPr/>
          </a:p>
        </p:txBody>
      </p:sp>
      <p:sp>
        <p:nvSpPr>
          <p:cNvPr id="5" name="PlaceHolder 4"/>
          <p:cNvSpPr>
            <a:spLocks noGrp="1"/>
          </p:cNvSpPr>
          <p:nvPr>
            <p:ph type="sldNum" idx="3"/>
          </p:nvPr>
        </p:nvSpPr>
        <p:spPr/>
        <p:txBody>
          <a:bodyPr/>
          <a:lstStyle/>
          <a:p>
            <a:fld id="{BEE0B3C5-7559-4DE6-B137-6393289C1942}" type="slidenum">
              <a:t>‹N°›</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Trebuchet MS"/>
            </a:endParaRPr>
          </a:p>
        </p:txBody>
      </p:sp>
      <p:sp>
        <p:nvSpPr>
          <p:cNvPr id="1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4" name="PlaceHolder 3"/>
          <p:cNvSpPr>
            <a:spLocks noGrp="1"/>
          </p:cNvSpPr>
          <p:nvPr>
            <p:ph type="ftr" idx="2"/>
          </p:nvPr>
        </p:nvSpPr>
        <p:spPr/>
        <p:txBody>
          <a:bodyPr/>
          <a:lstStyle/>
          <a:p>
            <a:r>
              <a:rPr smtClean="0"/>
              <a:t>Footer</a:t>
            </a:r>
            <a:endParaRPr/>
          </a:p>
        </p:txBody>
      </p:sp>
      <p:sp>
        <p:nvSpPr>
          <p:cNvPr id="5" name="PlaceHolder 4"/>
          <p:cNvSpPr>
            <a:spLocks noGrp="1"/>
          </p:cNvSpPr>
          <p:nvPr>
            <p:ph type="sldNum" idx="3"/>
          </p:nvPr>
        </p:nvSpPr>
        <p:spPr/>
        <p:txBody>
          <a:bodyPr/>
          <a:lstStyle/>
          <a:p>
            <a:fld id="{781BBC9B-C74A-4B3A-8170-2DD15E7FF3AE}" type="slidenum">
              <a:t>‹N°›</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Trebuchet MS"/>
            </a:endParaRPr>
          </a:p>
        </p:txBody>
      </p:sp>
      <p:sp>
        <p:nvSpPr>
          <p:cNvPr id="2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2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5" name="PlaceHolder 4"/>
          <p:cNvSpPr>
            <a:spLocks noGrp="1"/>
          </p:cNvSpPr>
          <p:nvPr>
            <p:ph type="ftr" idx="2"/>
          </p:nvPr>
        </p:nvSpPr>
        <p:spPr/>
        <p:txBody>
          <a:bodyPr/>
          <a:lstStyle/>
          <a:p>
            <a:r>
              <a:rPr smtClean="0"/>
              <a:t>Footer</a:t>
            </a:r>
            <a:endParaRPr/>
          </a:p>
        </p:txBody>
      </p:sp>
      <p:sp>
        <p:nvSpPr>
          <p:cNvPr id="6" name="PlaceHolder 5"/>
          <p:cNvSpPr>
            <a:spLocks noGrp="1"/>
          </p:cNvSpPr>
          <p:nvPr>
            <p:ph type="sldNum" idx="3"/>
          </p:nvPr>
        </p:nvSpPr>
        <p:spPr/>
        <p:txBody>
          <a:bodyPr/>
          <a:lstStyle/>
          <a:p>
            <a:fld id="{CA24C3E4-618E-4FD0-9335-1AD6A89C3708}" type="slidenum">
              <a:t>‹N°›</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Trebuchet MS"/>
            </a:endParaRPr>
          </a:p>
        </p:txBody>
      </p:sp>
      <p:sp>
        <p:nvSpPr>
          <p:cNvPr id="3" name="PlaceHolder 2"/>
          <p:cNvSpPr>
            <a:spLocks noGrp="1"/>
          </p:cNvSpPr>
          <p:nvPr>
            <p:ph type="ftr" idx="2"/>
          </p:nvPr>
        </p:nvSpPr>
        <p:spPr/>
        <p:txBody>
          <a:bodyPr/>
          <a:lstStyle/>
          <a:p>
            <a:r>
              <a:rPr smtClean="0"/>
              <a:t>Footer</a:t>
            </a:r>
            <a:endParaRPr/>
          </a:p>
        </p:txBody>
      </p:sp>
      <p:sp>
        <p:nvSpPr>
          <p:cNvPr id="4" name="PlaceHolder 3"/>
          <p:cNvSpPr>
            <a:spLocks noGrp="1"/>
          </p:cNvSpPr>
          <p:nvPr>
            <p:ph type="sldNum" idx="3"/>
          </p:nvPr>
        </p:nvSpPr>
        <p:spPr/>
        <p:txBody>
          <a:bodyPr/>
          <a:lstStyle/>
          <a:p>
            <a:fld id="{F347398E-844E-4C4C-B51F-C909D7EFE057}" type="slidenum">
              <a:t>‹N°›</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4"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fr-FR" sz="3200" b="0" strike="noStrike" spc="-1">
              <a:latin typeface="Arial"/>
            </a:endParaRPr>
          </a:p>
        </p:txBody>
      </p:sp>
      <p:sp>
        <p:nvSpPr>
          <p:cNvPr id="3" name="PlaceHolder 2"/>
          <p:cNvSpPr>
            <a:spLocks noGrp="1"/>
          </p:cNvSpPr>
          <p:nvPr>
            <p:ph type="ftr" idx="2"/>
          </p:nvPr>
        </p:nvSpPr>
        <p:spPr/>
        <p:txBody>
          <a:bodyPr/>
          <a:lstStyle/>
          <a:p>
            <a:r>
              <a:rPr smtClean="0"/>
              <a:t>Footer</a:t>
            </a:r>
            <a:endParaRPr/>
          </a:p>
        </p:txBody>
      </p:sp>
      <p:sp>
        <p:nvSpPr>
          <p:cNvPr id="4" name="PlaceHolder 3"/>
          <p:cNvSpPr>
            <a:spLocks noGrp="1"/>
          </p:cNvSpPr>
          <p:nvPr>
            <p:ph type="sldNum" idx="3"/>
          </p:nvPr>
        </p:nvSpPr>
        <p:spPr/>
        <p:txBody>
          <a:bodyPr/>
          <a:lstStyle/>
          <a:p>
            <a:fld id="{1F4145EE-FBE6-4D50-9BBE-2FABF1D7CD42}" type="slidenum">
              <a:t>‹N°›</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Trebuchet MS"/>
            </a:endParaRPr>
          </a:p>
        </p:txBody>
      </p:sp>
      <p:sp>
        <p:nvSpPr>
          <p:cNvPr id="2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2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2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6" name="PlaceHolder 5"/>
          <p:cNvSpPr>
            <a:spLocks noGrp="1"/>
          </p:cNvSpPr>
          <p:nvPr>
            <p:ph type="ftr" idx="2"/>
          </p:nvPr>
        </p:nvSpPr>
        <p:spPr/>
        <p:txBody>
          <a:bodyPr/>
          <a:lstStyle/>
          <a:p>
            <a:r>
              <a:rPr smtClean="0"/>
              <a:t>Footer</a:t>
            </a:r>
            <a:endParaRPr/>
          </a:p>
        </p:txBody>
      </p:sp>
      <p:sp>
        <p:nvSpPr>
          <p:cNvPr id="7" name="PlaceHolder 6"/>
          <p:cNvSpPr>
            <a:spLocks noGrp="1"/>
          </p:cNvSpPr>
          <p:nvPr>
            <p:ph type="sldNum" idx="3"/>
          </p:nvPr>
        </p:nvSpPr>
        <p:spPr/>
        <p:txBody>
          <a:bodyPr/>
          <a:lstStyle/>
          <a:p>
            <a:fld id="{80ECF7D8-BB2F-4777-A7EF-147A534C3CE3}" type="slidenum">
              <a:t>‹N°›</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Trebuchet MS"/>
            </a:endParaRPr>
          </a:p>
        </p:txBody>
      </p:sp>
      <p:sp>
        <p:nvSpPr>
          <p:cNvPr id="3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3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6" name="PlaceHolder 5"/>
          <p:cNvSpPr>
            <a:spLocks noGrp="1"/>
          </p:cNvSpPr>
          <p:nvPr>
            <p:ph type="ftr" idx="2"/>
          </p:nvPr>
        </p:nvSpPr>
        <p:spPr/>
        <p:txBody>
          <a:bodyPr/>
          <a:lstStyle/>
          <a:p>
            <a:r>
              <a:rPr smtClean="0"/>
              <a:t>Footer</a:t>
            </a:r>
            <a:endParaRPr/>
          </a:p>
        </p:txBody>
      </p:sp>
      <p:sp>
        <p:nvSpPr>
          <p:cNvPr id="7" name="PlaceHolder 6"/>
          <p:cNvSpPr>
            <a:spLocks noGrp="1"/>
          </p:cNvSpPr>
          <p:nvPr>
            <p:ph type="sldNum" idx="3"/>
          </p:nvPr>
        </p:nvSpPr>
        <p:spPr/>
        <p:txBody>
          <a:bodyPr/>
          <a:lstStyle/>
          <a:p>
            <a:fld id="{1F9FBB3E-C314-467F-B4DD-446D6DFB99D0}" type="slidenum">
              <a:t>‹N°›</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Trebuchet MS"/>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3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Trebuchet MS"/>
            </a:endParaRPr>
          </a:p>
        </p:txBody>
      </p:sp>
      <p:sp>
        <p:nvSpPr>
          <p:cNvPr id="6" name="PlaceHolder 5"/>
          <p:cNvSpPr>
            <a:spLocks noGrp="1"/>
          </p:cNvSpPr>
          <p:nvPr>
            <p:ph type="ftr" idx="2"/>
          </p:nvPr>
        </p:nvSpPr>
        <p:spPr/>
        <p:txBody>
          <a:bodyPr/>
          <a:lstStyle/>
          <a:p>
            <a:r>
              <a:rPr smtClean="0"/>
              <a:t>Footer</a:t>
            </a:r>
            <a:endParaRPr/>
          </a:p>
        </p:txBody>
      </p:sp>
      <p:sp>
        <p:nvSpPr>
          <p:cNvPr id="7" name="PlaceHolder 6"/>
          <p:cNvSpPr>
            <a:spLocks noGrp="1"/>
          </p:cNvSpPr>
          <p:nvPr>
            <p:ph type="sldNum" idx="3"/>
          </p:nvPr>
        </p:nvSpPr>
        <p:spPr/>
        <p:txBody>
          <a:bodyPr/>
          <a:lstStyle/>
          <a:p>
            <a:fld id="{D879C805-8E9C-487E-AB56-DEAE9A860B70}" type="slidenum">
              <a:t>‹N°›</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6" name="Group 6"/>
          <p:cNvGrpSpPr/>
          <p:nvPr/>
        </p:nvGrpSpPr>
        <p:grpSpPr>
          <a:xfrm>
            <a:off x="0" y="-8640"/>
            <a:ext cx="12191760" cy="6866640"/>
            <a:chOff x="0" y="-8640"/>
            <a:chExt cx="12191760" cy="6866640"/>
          </a:xfrm>
        </p:grpSpPr>
        <p:cxnSp>
          <p:nvCxnSpPr>
            <p:cNvPr id="17" name="Straight Connector 19"/>
            <p:cNvCxnSpPr/>
            <p:nvPr/>
          </p:nvCxnSpPr>
          <p:spPr>
            <a:xfrm>
              <a:off x="9370800" y="0"/>
              <a:ext cx="1219680" cy="6858360"/>
            </a:xfrm>
            <a:prstGeom prst="straightConnector1">
              <a:avLst/>
            </a:prstGeom>
            <a:ln w="9525" cap="rnd">
              <a:solidFill>
                <a:srgbClr val="FFFFFF">
                  <a:lumMod val="75000"/>
                </a:srgbClr>
              </a:solidFill>
              <a:round/>
            </a:ln>
          </p:spPr>
        </p:cxnSp>
        <p:cxnSp>
          <p:nvCxnSpPr>
            <p:cNvPr id="2" name="Straight Connector 20"/>
            <p:cNvCxnSpPr/>
            <p:nvPr/>
          </p:nvCxnSpPr>
          <p:spPr>
            <a:xfrm flipH="1">
              <a:off x="7425000" y="3681360"/>
              <a:ext cx="4763880" cy="3177000"/>
            </a:xfrm>
            <a:prstGeom prst="straightConnector1">
              <a:avLst/>
            </a:prstGeom>
            <a:ln w="9525" cap="rnd">
              <a:solidFill>
                <a:srgbClr val="FFFFFF">
                  <a:lumMod val="85000"/>
                </a:srgbClr>
              </a:solidFill>
              <a:round/>
            </a:ln>
          </p:spPr>
        </p:cxnSp>
        <p:sp>
          <p:nvSpPr>
            <p:cNvPr id="3" name="Rectangle 23"/>
            <p:cNvSpPr/>
            <p:nvPr/>
          </p:nvSpPr>
          <p:spPr>
            <a:xfrm>
              <a:off x="9181440" y="-8640"/>
              <a:ext cx="3007080" cy="6866280"/>
            </a:xfrm>
            <a:custGeom>
              <a:avLst/>
              <a:gdLst>
                <a:gd name="textAreaLeft" fmla="*/ 0 w 3007080"/>
                <a:gd name="textAreaRight" fmla="*/ 3007440 w 3007080"/>
                <a:gd name="textAreaTop" fmla="*/ 0 h 6866280"/>
                <a:gd name="textAreaBottom" fmla="*/ 6866640 h 6866280"/>
              </a:gdLst>
              <a:ahLst/>
              <a:cxnLst/>
              <a:rect l="textAreaLeft" t="textAreaTop" r="textAreaRight" b="textAreaBottom"/>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 name="Rectangle 25"/>
            <p:cNvSpPr/>
            <p:nvPr/>
          </p:nvSpPr>
          <p:spPr>
            <a:xfrm>
              <a:off x="9603360" y="-8640"/>
              <a:ext cx="2588040" cy="6866280"/>
            </a:xfrm>
            <a:custGeom>
              <a:avLst/>
              <a:gdLst>
                <a:gd name="textAreaLeft" fmla="*/ 0 w 2588040"/>
                <a:gd name="textAreaRight" fmla="*/ 2588400 w 2588040"/>
                <a:gd name="textAreaTop" fmla="*/ 0 h 6866280"/>
                <a:gd name="textAreaBottom" fmla="*/ 6866640 h 6866280"/>
              </a:gdLst>
              <a:ahLst/>
              <a:cxnLst/>
              <a:rect l="textAreaLeft" t="textAreaTop" r="textAreaRight" b="textAreaBottom"/>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 name="Isosceles Triangle 23"/>
            <p:cNvSpPr/>
            <p:nvPr/>
          </p:nvSpPr>
          <p:spPr>
            <a:xfrm>
              <a:off x="8932320" y="3048120"/>
              <a:ext cx="3259440" cy="3809520"/>
            </a:xfrm>
            <a:prstGeom prst="triangle">
              <a:avLst>
                <a:gd name="adj" fmla="val 100000"/>
              </a:avLst>
            </a:prstGeom>
            <a:solidFill>
              <a:schemeClr val="accent2">
                <a:alpha val="72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 name="Rectangle 27"/>
            <p:cNvSpPr/>
            <p:nvPr/>
          </p:nvSpPr>
          <p:spPr>
            <a:xfrm>
              <a:off x="9334440" y="-8640"/>
              <a:ext cx="2854080" cy="6866280"/>
            </a:xfrm>
            <a:custGeom>
              <a:avLst/>
              <a:gdLst>
                <a:gd name="textAreaLeft" fmla="*/ 0 w 2854080"/>
                <a:gd name="textAreaRight" fmla="*/ 2854440 w 2854080"/>
                <a:gd name="textAreaTop" fmla="*/ 0 h 6866280"/>
                <a:gd name="textAreaBottom" fmla="*/ 6866640 h 6866280"/>
              </a:gdLst>
              <a:ahLst/>
              <a:cxnLst/>
              <a:rect l="textAreaLeft" t="textAreaTop" r="textAreaRight" b="textAreaBottom"/>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 name="Rectangle 28"/>
            <p:cNvSpPr/>
            <p:nvPr/>
          </p:nvSpPr>
          <p:spPr>
            <a:xfrm>
              <a:off x="10898640" y="-8640"/>
              <a:ext cx="1289880" cy="6866280"/>
            </a:xfrm>
            <a:custGeom>
              <a:avLst/>
              <a:gdLst>
                <a:gd name="textAreaLeft" fmla="*/ 0 w 1289880"/>
                <a:gd name="textAreaRight" fmla="*/ 1290240 w 1289880"/>
                <a:gd name="textAreaTop" fmla="*/ 0 h 6866280"/>
                <a:gd name="textAreaBottom" fmla="*/ 6866640 h 6866280"/>
              </a:gdLst>
              <a:ahLst/>
              <a:cxnLst/>
              <a:rect l="textAreaLeft" t="textAreaTop" r="textAreaRight" b="textAreaBottom"/>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 name="Rectangle 29"/>
            <p:cNvSpPr/>
            <p:nvPr/>
          </p:nvSpPr>
          <p:spPr>
            <a:xfrm>
              <a:off x="10938960" y="-8640"/>
              <a:ext cx="1249560" cy="6866280"/>
            </a:xfrm>
            <a:custGeom>
              <a:avLst/>
              <a:gdLst>
                <a:gd name="textAreaLeft" fmla="*/ 0 w 1249560"/>
                <a:gd name="textAreaRight" fmla="*/ 1249920 w 1249560"/>
                <a:gd name="textAreaTop" fmla="*/ 0 h 6866280"/>
                <a:gd name="textAreaBottom" fmla="*/ 6866640 h 6866280"/>
              </a:gdLst>
              <a:ahLst/>
              <a:cxnLst/>
              <a:rect l="textAreaLeft" t="textAreaTop" r="textAreaRight" b="textAreaBottom"/>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9" name="Isosceles Triangle 27"/>
            <p:cNvSpPr/>
            <p:nvPr/>
          </p:nvSpPr>
          <p:spPr>
            <a:xfrm>
              <a:off x="10371600" y="3589920"/>
              <a:ext cx="1816920" cy="3267720"/>
            </a:xfrm>
            <a:prstGeom prst="triangle">
              <a:avLst>
                <a:gd name="adj" fmla="val 100000"/>
              </a:avLst>
            </a:prstGeom>
            <a:solidFill>
              <a:schemeClr val="accent1">
                <a:alpha val="8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0" name="Isosceles Triangle 28"/>
            <p:cNvSpPr/>
            <p:nvPr/>
          </p:nvSpPr>
          <p:spPr>
            <a:xfrm>
              <a:off x="0" y="4013280"/>
              <a:ext cx="448200" cy="2844360"/>
            </a:xfrm>
            <a:prstGeom prst="triangle">
              <a:avLst>
                <a:gd name="adj" fmla="val 0"/>
              </a:avLst>
            </a:prstGeom>
            <a:solidFill>
              <a:schemeClr val="accent1">
                <a:alpha val="85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grpSp>
      <p:sp>
        <p:nvSpPr>
          <p:cNvPr id="11" name="PlaceHolder 1"/>
          <p:cNvSpPr>
            <a:spLocks noGrp="1"/>
          </p:cNvSpPr>
          <p:nvPr>
            <p:ph type="dt" idx="1"/>
          </p:nvPr>
        </p:nvSpPr>
        <p:spPr>
          <a:xfrm>
            <a:off x="7205040" y="6041520"/>
            <a:ext cx="911520" cy="364680"/>
          </a:xfrm>
          <a:prstGeom prst="rect">
            <a:avLst/>
          </a:prstGeom>
          <a:noFill/>
          <a:ln w="0">
            <a:noFill/>
          </a:ln>
        </p:spPr>
        <p:txBody>
          <a:bodyPr anchor="ctr">
            <a:noAutofit/>
          </a:bodyPr>
          <a:lstStyle>
            <a:lvl1pPr indent="0" algn="r">
              <a:lnSpc>
                <a:spcPct val="100000"/>
              </a:lnSpc>
              <a:buNone/>
              <a:defRPr lang="fr-FR" sz="900" b="0" strike="noStrike" spc="-1">
                <a:solidFill>
                  <a:srgbClr val="8B8B8B"/>
                </a:solidFill>
                <a:latin typeface="Trebuchet MS"/>
              </a:defRPr>
            </a:lvl1pPr>
          </a:lstStyle>
          <a:p>
            <a:pPr indent="0" algn="r">
              <a:lnSpc>
                <a:spcPct val="100000"/>
              </a:lnSpc>
              <a:buNone/>
            </a:pPr>
            <a:endParaRPr lang="fr-FR" sz="900" b="0" strike="noStrike" spc="-1">
              <a:latin typeface="Times New Roman"/>
            </a:endParaRPr>
          </a:p>
        </p:txBody>
      </p:sp>
      <p:sp>
        <p:nvSpPr>
          <p:cNvPr id="12" name="PlaceHolder 2"/>
          <p:cNvSpPr>
            <a:spLocks noGrp="1"/>
          </p:cNvSpPr>
          <p:nvPr>
            <p:ph type="ftr" idx="2"/>
          </p:nvPr>
        </p:nvSpPr>
        <p:spPr>
          <a:xfrm>
            <a:off x="677160" y="6041520"/>
            <a:ext cx="6297120" cy="364680"/>
          </a:xfrm>
          <a:prstGeom prst="rect">
            <a:avLst/>
          </a:prstGeom>
          <a:noFill/>
          <a:ln w="0">
            <a:noFill/>
          </a:ln>
        </p:spPr>
        <p:txBody>
          <a:bodyPr anchor="ctr">
            <a:noAutofit/>
          </a:bodyPr>
          <a:lstStyle>
            <a:lvl1pPr indent="0" algn="ctr">
              <a:buNone/>
              <a:defRPr lang="fr-FR" sz="1400" b="0" strike="noStrike" spc="-1">
                <a:latin typeface="Times New Roman"/>
              </a:defRPr>
            </a:lvl1pPr>
          </a:lstStyle>
          <a:p>
            <a:pPr indent="0" algn="ctr">
              <a:buNone/>
            </a:pPr>
            <a:r>
              <a:rPr lang="fr-FR" sz="1400" b="0" strike="noStrike" spc="-1" smtClean="0">
                <a:latin typeface="Times New Roman"/>
              </a:rPr>
              <a:t>Footer</a:t>
            </a:r>
            <a:endParaRPr lang="fr-FR" sz="1400" b="0" strike="noStrike" spc="-1">
              <a:latin typeface="Times New Roman"/>
            </a:endParaRPr>
          </a:p>
        </p:txBody>
      </p:sp>
      <p:sp>
        <p:nvSpPr>
          <p:cNvPr id="13" name="PlaceHolder 3"/>
          <p:cNvSpPr>
            <a:spLocks noGrp="1"/>
          </p:cNvSpPr>
          <p:nvPr>
            <p:ph type="sldNum" idx="3"/>
          </p:nvPr>
        </p:nvSpPr>
        <p:spPr>
          <a:xfrm>
            <a:off x="10924447" y="6109759"/>
            <a:ext cx="682920" cy="364680"/>
          </a:xfrm>
          <a:prstGeom prst="rect">
            <a:avLst/>
          </a:prstGeom>
          <a:noFill/>
          <a:ln w="0">
            <a:noFill/>
          </a:ln>
        </p:spPr>
        <p:txBody>
          <a:bodyPr anchor="ctr">
            <a:noAutofit/>
          </a:bodyPr>
          <a:lstStyle>
            <a:lvl1pPr indent="0" algn="r">
              <a:lnSpc>
                <a:spcPct val="100000"/>
              </a:lnSpc>
              <a:buNone/>
              <a:defRPr lang="fr-FR" sz="900" b="0" strike="noStrike" spc="-1">
                <a:solidFill>
                  <a:schemeClr val="accent1"/>
                </a:solidFill>
                <a:latin typeface="Trebuchet MS"/>
              </a:defRPr>
            </a:lvl1pPr>
          </a:lstStyle>
          <a:p>
            <a:pPr indent="0" algn="r">
              <a:lnSpc>
                <a:spcPct val="100000"/>
              </a:lnSpc>
              <a:buNone/>
            </a:pPr>
            <a:fld id="{F083D5D9-6AFE-4848-BC27-577CDB0B6CE8}" type="slidenum">
              <a:rPr lang="fr-FR" sz="900" b="0" strike="noStrike" spc="-1">
                <a:solidFill>
                  <a:schemeClr val="accent1"/>
                </a:solidFill>
                <a:latin typeface="Trebuchet MS"/>
              </a:rPr>
              <a:t>‹N°›</a:t>
            </a:fld>
            <a:endParaRPr lang="fr-FR" sz="900" b="0" strike="noStrike" spc="-1">
              <a:latin typeface="Times New Roman"/>
            </a:endParaRPr>
          </a:p>
        </p:txBody>
      </p:sp>
      <p:sp>
        <p:nvSpPr>
          <p:cNvPr id="14"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US" sz="1800" b="0" strike="noStrike" spc="-1" dirty="0" err="1">
                <a:solidFill>
                  <a:srgbClr val="000000"/>
                </a:solidFill>
                <a:latin typeface="Trebuchet MS"/>
              </a:rPr>
              <a:t>Cliquez</a:t>
            </a:r>
            <a:r>
              <a:rPr lang="en-US" sz="1800" b="0" strike="noStrike" spc="-1" dirty="0">
                <a:solidFill>
                  <a:srgbClr val="000000"/>
                </a:solidFill>
                <a:latin typeface="Trebuchet MS"/>
              </a:rPr>
              <a:t> pour </a:t>
            </a:r>
            <a:r>
              <a:rPr lang="en-US" sz="1800" b="0" strike="noStrike" spc="-1" dirty="0" err="1">
                <a:solidFill>
                  <a:srgbClr val="000000"/>
                </a:solidFill>
                <a:latin typeface="Trebuchet MS"/>
              </a:rPr>
              <a:t>éditer</a:t>
            </a:r>
            <a:r>
              <a:rPr lang="en-US" sz="1800" b="0" strike="noStrike" spc="-1" dirty="0">
                <a:solidFill>
                  <a:srgbClr val="000000"/>
                </a:solidFill>
                <a:latin typeface="Trebuchet MS"/>
              </a:rPr>
              <a:t> le format du </a:t>
            </a:r>
            <a:r>
              <a:rPr lang="en-US" sz="1800" b="0" strike="noStrike" spc="-1" dirty="0" err="1">
                <a:solidFill>
                  <a:srgbClr val="000000"/>
                </a:solidFill>
                <a:latin typeface="Trebuchet MS"/>
              </a:rPr>
              <a:t>texte-titre</a:t>
            </a:r>
            <a:endParaRPr lang="en-US" sz="1800" b="0" strike="noStrike" spc="-1" dirty="0">
              <a:solidFill>
                <a:srgbClr val="000000"/>
              </a:solidFill>
              <a:latin typeface="Trebuchet MS"/>
            </a:endParaRPr>
          </a:p>
        </p:txBody>
      </p:sp>
      <p:sp>
        <p:nvSpPr>
          <p:cNvPr id="15"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800" b="0" strike="noStrike" spc="-1" dirty="0" err="1">
                <a:solidFill>
                  <a:srgbClr val="404040"/>
                </a:solidFill>
                <a:latin typeface="Trebuchet MS"/>
              </a:rPr>
              <a:t>Cliquez</a:t>
            </a:r>
            <a:r>
              <a:rPr lang="en-US" sz="1800" b="0" strike="noStrike" spc="-1" dirty="0">
                <a:solidFill>
                  <a:srgbClr val="404040"/>
                </a:solidFill>
                <a:latin typeface="Trebuchet MS"/>
              </a:rPr>
              <a:t> pour </a:t>
            </a:r>
            <a:r>
              <a:rPr lang="en-US" sz="1800" b="0" strike="noStrike" spc="-1" dirty="0" err="1">
                <a:solidFill>
                  <a:srgbClr val="404040"/>
                </a:solidFill>
                <a:latin typeface="Trebuchet MS"/>
              </a:rPr>
              <a:t>éditer</a:t>
            </a:r>
            <a:r>
              <a:rPr lang="en-US" sz="1800" b="0" strike="noStrike" spc="-1" dirty="0">
                <a:solidFill>
                  <a:srgbClr val="404040"/>
                </a:solidFill>
                <a:latin typeface="Trebuchet MS"/>
              </a:rPr>
              <a:t> le format du plan de </a:t>
            </a:r>
            <a:r>
              <a:rPr lang="en-US" sz="1800" b="0" strike="noStrike" spc="-1" dirty="0" err="1">
                <a:solidFill>
                  <a:srgbClr val="404040"/>
                </a:solidFill>
                <a:latin typeface="Trebuchet MS"/>
              </a:rPr>
              <a:t>texte</a:t>
            </a:r>
            <a:endParaRPr lang="en-US" sz="1800" b="0" strike="noStrike" spc="-1" dirty="0">
              <a:solidFill>
                <a:srgbClr val="404040"/>
              </a:solidFill>
              <a:latin typeface="Trebuchet MS"/>
            </a:endParaRPr>
          </a:p>
          <a:p>
            <a:pPr marL="864000" lvl="1" indent="-324000">
              <a:spcBef>
                <a:spcPts val="1134"/>
              </a:spcBef>
              <a:buClr>
                <a:srgbClr val="000000"/>
              </a:buClr>
              <a:buSzPct val="75000"/>
              <a:buFont typeface="Symbol" charset="2"/>
              <a:buChar char=""/>
            </a:pPr>
            <a:r>
              <a:rPr lang="en-US" sz="1400" b="0" strike="noStrike" spc="-1" dirty="0">
                <a:solidFill>
                  <a:srgbClr val="404040"/>
                </a:solidFill>
                <a:latin typeface="Trebuchet MS"/>
              </a:rPr>
              <a:t>Second </a:t>
            </a:r>
            <a:r>
              <a:rPr lang="en-US" sz="1400" b="0" strike="noStrike" spc="-1" dirty="0" err="1">
                <a:solidFill>
                  <a:srgbClr val="404040"/>
                </a:solidFill>
                <a:latin typeface="Trebuchet MS"/>
              </a:rPr>
              <a:t>niveau</a:t>
            </a:r>
            <a:r>
              <a:rPr lang="en-US" sz="1400" b="0" strike="noStrike" spc="-1" dirty="0">
                <a:solidFill>
                  <a:srgbClr val="404040"/>
                </a:solidFill>
                <a:latin typeface="Trebuchet MS"/>
              </a:rPr>
              <a:t> de plan</a:t>
            </a:r>
          </a:p>
          <a:p>
            <a:pPr marL="1296000" lvl="2" indent="-288000">
              <a:spcBef>
                <a:spcPts val="850"/>
              </a:spcBef>
              <a:buClr>
                <a:srgbClr val="000000"/>
              </a:buClr>
              <a:buSzPct val="45000"/>
              <a:buFont typeface="Wingdings" charset="2"/>
              <a:buChar char=""/>
            </a:pPr>
            <a:r>
              <a:rPr lang="en-US" sz="1200" b="0" strike="noStrike" spc="-1" dirty="0" err="1">
                <a:solidFill>
                  <a:srgbClr val="404040"/>
                </a:solidFill>
                <a:latin typeface="Trebuchet MS"/>
              </a:rPr>
              <a:t>Troisième</a:t>
            </a:r>
            <a:r>
              <a:rPr lang="en-US" sz="1200" b="0" strike="noStrike" spc="-1" dirty="0">
                <a:solidFill>
                  <a:srgbClr val="404040"/>
                </a:solidFill>
                <a:latin typeface="Trebuchet MS"/>
              </a:rPr>
              <a:t> </a:t>
            </a:r>
            <a:r>
              <a:rPr lang="en-US" sz="1200" b="0" strike="noStrike" spc="-1" dirty="0" err="1">
                <a:solidFill>
                  <a:srgbClr val="404040"/>
                </a:solidFill>
                <a:latin typeface="Trebuchet MS"/>
              </a:rPr>
              <a:t>niveau</a:t>
            </a:r>
            <a:r>
              <a:rPr lang="en-US" sz="1200" b="0" strike="noStrike" spc="-1" dirty="0">
                <a:solidFill>
                  <a:srgbClr val="404040"/>
                </a:solidFill>
                <a:latin typeface="Trebuchet MS"/>
              </a:rPr>
              <a:t> de plan</a:t>
            </a:r>
          </a:p>
          <a:p>
            <a:pPr marL="1728000" lvl="3" indent="-216000">
              <a:spcBef>
                <a:spcPts val="567"/>
              </a:spcBef>
              <a:buClr>
                <a:srgbClr val="000000"/>
              </a:buClr>
              <a:buSzPct val="75000"/>
              <a:buFont typeface="Symbol" charset="2"/>
              <a:buChar char=""/>
            </a:pPr>
            <a:r>
              <a:rPr lang="en-US" sz="1200" b="0" strike="noStrike" spc="-1" dirty="0" err="1">
                <a:solidFill>
                  <a:srgbClr val="404040"/>
                </a:solidFill>
                <a:latin typeface="Trebuchet MS"/>
              </a:rPr>
              <a:t>Quatrième</a:t>
            </a:r>
            <a:r>
              <a:rPr lang="en-US" sz="1200" b="0" strike="noStrike" spc="-1" dirty="0">
                <a:solidFill>
                  <a:srgbClr val="404040"/>
                </a:solidFill>
                <a:latin typeface="Trebuchet MS"/>
              </a:rPr>
              <a:t> </a:t>
            </a:r>
            <a:r>
              <a:rPr lang="en-US" sz="1200" b="0" strike="noStrike" spc="-1" dirty="0" err="1">
                <a:solidFill>
                  <a:srgbClr val="404040"/>
                </a:solidFill>
                <a:latin typeface="Trebuchet MS"/>
              </a:rPr>
              <a:t>niveau</a:t>
            </a:r>
            <a:r>
              <a:rPr lang="en-US" sz="1200" b="0" strike="noStrike" spc="-1" dirty="0">
                <a:solidFill>
                  <a:srgbClr val="404040"/>
                </a:solidFill>
                <a:latin typeface="Trebuchet MS"/>
              </a:rPr>
              <a:t> de plan</a:t>
            </a:r>
          </a:p>
          <a:p>
            <a:pPr marL="2160000" lvl="4" indent="-216000">
              <a:spcBef>
                <a:spcPts val="283"/>
              </a:spcBef>
              <a:buClr>
                <a:srgbClr val="000000"/>
              </a:buClr>
              <a:buSzPct val="45000"/>
              <a:buFont typeface="Wingdings" charset="2"/>
              <a:buChar char=""/>
            </a:pPr>
            <a:r>
              <a:rPr lang="en-US" sz="2000" b="0" strike="noStrike" spc="-1" dirty="0" err="1">
                <a:solidFill>
                  <a:srgbClr val="404040"/>
                </a:solidFill>
                <a:latin typeface="Trebuchet MS"/>
              </a:rPr>
              <a:t>Cinquième</a:t>
            </a:r>
            <a:r>
              <a:rPr lang="en-US" sz="2000" b="0" strike="noStrike" spc="-1" dirty="0">
                <a:solidFill>
                  <a:srgbClr val="404040"/>
                </a:solidFill>
                <a:latin typeface="Trebuchet MS"/>
              </a:rPr>
              <a:t> </a:t>
            </a:r>
            <a:r>
              <a:rPr lang="en-US" sz="2000" b="0" strike="noStrike" spc="-1" dirty="0" err="1">
                <a:solidFill>
                  <a:srgbClr val="404040"/>
                </a:solidFill>
                <a:latin typeface="Trebuchet MS"/>
              </a:rPr>
              <a:t>niveau</a:t>
            </a:r>
            <a:r>
              <a:rPr lang="en-US" sz="2000" b="0" strike="noStrike" spc="-1" dirty="0">
                <a:solidFill>
                  <a:srgbClr val="404040"/>
                </a:solidFill>
                <a:latin typeface="Trebuchet MS"/>
              </a:rPr>
              <a:t> de plan</a:t>
            </a:r>
          </a:p>
          <a:p>
            <a:pPr marL="2592000" lvl="5" indent="-216000">
              <a:spcBef>
                <a:spcPts val="283"/>
              </a:spcBef>
              <a:buClr>
                <a:srgbClr val="000000"/>
              </a:buClr>
              <a:buSzPct val="45000"/>
              <a:buFont typeface="Wingdings" charset="2"/>
              <a:buChar char=""/>
            </a:pPr>
            <a:r>
              <a:rPr lang="en-US" sz="2000" b="0" strike="noStrike" spc="-1" dirty="0" err="1">
                <a:solidFill>
                  <a:srgbClr val="404040"/>
                </a:solidFill>
                <a:latin typeface="Trebuchet MS"/>
              </a:rPr>
              <a:t>Sixième</a:t>
            </a:r>
            <a:r>
              <a:rPr lang="en-US" sz="2000" b="0" strike="noStrike" spc="-1" dirty="0">
                <a:solidFill>
                  <a:srgbClr val="404040"/>
                </a:solidFill>
                <a:latin typeface="Trebuchet MS"/>
              </a:rPr>
              <a:t> </a:t>
            </a:r>
            <a:r>
              <a:rPr lang="en-US" sz="2000" b="0" strike="noStrike" spc="-1" dirty="0" err="1">
                <a:solidFill>
                  <a:srgbClr val="404040"/>
                </a:solidFill>
                <a:latin typeface="Trebuchet MS"/>
              </a:rPr>
              <a:t>niveau</a:t>
            </a:r>
            <a:r>
              <a:rPr lang="en-US" sz="2000" b="0" strike="noStrike" spc="-1" dirty="0">
                <a:solidFill>
                  <a:srgbClr val="404040"/>
                </a:solidFill>
                <a:latin typeface="Trebuchet MS"/>
              </a:rPr>
              <a:t> de plan</a:t>
            </a:r>
          </a:p>
          <a:p>
            <a:pPr marL="3024000" lvl="6" indent="-216000">
              <a:spcBef>
                <a:spcPts val="283"/>
              </a:spcBef>
              <a:buClr>
                <a:srgbClr val="000000"/>
              </a:buClr>
              <a:buSzPct val="45000"/>
              <a:buFont typeface="Wingdings" charset="2"/>
              <a:buChar char=""/>
            </a:pPr>
            <a:r>
              <a:rPr lang="en-US" sz="2000" b="0" strike="noStrike" spc="-1" dirty="0" err="1">
                <a:solidFill>
                  <a:srgbClr val="404040"/>
                </a:solidFill>
                <a:latin typeface="Trebuchet MS"/>
              </a:rPr>
              <a:t>Septième</a:t>
            </a:r>
            <a:r>
              <a:rPr lang="en-US" sz="2000" b="0" strike="noStrike" spc="-1" dirty="0">
                <a:solidFill>
                  <a:srgbClr val="404040"/>
                </a:solidFill>
                <a:latin typeface="Trebuchet MS"/>
              </a:rPr>
              <a:t> </a:t>
            </a:r>
            <a:r>
              <a:rPr lang="en-US" sz="2000" b="0" strike="noStrike" spc="-1" dirty="0" err="1">
                <a:solidFill>
                  <a:srgbClr val="404040"/>
                </a:solidFill>
                <a:latin typeface="Trebuchet MS"/>
              </a:rPr>
              <a:t>niveau</a:t>
            </a:r>
            <a:r>
              <a:rPr lang="en-US" sz="2000" b="0" strike="noStrike" spc="-1" dirty="0">
                <a:solidFill>
                  <a:srgbClr val="404040"/>
                </a:solidFill>
                <a:latin typeface="Trebuchet MS"/>
              </a:rPr>
              <a:t>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gemini.google.com/app"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s://copilot.microsoft.com/" TargetMode="External"/><Relationship Id="rId4" Type="http://schemas.openxmlformats.org/officeDocument/2006/relationships/hyperlink" Target="https://chatgpt.com/"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NUL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NULL"/><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2.png"/><Relationship Id="rId1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21.png"/><Relationship Id="rId18" Type="http://schemas.openxmlformats.org/officeDocument/2006/relationships/image" Target="../media/image23.svg"/><Relationship Id="rId3" Type="http://schemas.openxmlformats.org/officeDocument/2006/relationships/image" Target="../media/image16.png"/><Relationship Id="rId21" Type="http://schemas.openxmlformats.org/officeDocument/2006/relationships/comments" Target="../comments/comment2.xml"/><Relationship Id="rId7" Type="http://schemas.openxmlformats.org/officeDocument/2006/relationships/image" Target="../media/image18.png"/><Relationship Id="rId12" Type="http://schemas.openxmlformats.org/officeDocument/2006/relationships/image" Target="../media/image17.svg"/><Relationship Id="rId17" Type="http://schemas.openxmlformats.org/officeDocument/2006/relationships/image" Target="../media/image23.png"/><Relationship Id="rId2" Type="http://schemas.openxmlformats.org/officeDocument/2006/relationships/notesSlide" Target="../notesSlides/notesSlide15.xml"/><Relationship Id="rId16" Type="http://schemas.openxmlformats.org/officeDocument/2006/relationships/image" Target="../media/image21.svg"/><Relationship Id="rId20" Type="http://schemas.openxmlformats.org/officeDocument/2006/relationships/image" Target="../media/image10.svg"/><Relationship Id="rId1" Type="http://schemas.openxmlformats.org/officeDocument/2006/relationships/slideLayout" Target="../slideLayouts/slideLayout3.xml"/><Relationship Id="rId6" Type="http://schemas.openxmlformats.org/officeDocument/2006/relationships/image" Target="../media/image4.svg"/><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2.png"/><Relationship Id="rId10" Type="http://schemas.openxmlformats.org/officeDocument/2006/relationships/image" Target="../media/image8.svg"/><Relationship Id="rId19" Type="http://schemas.openxmlformats.org/officeDocument/2006/relationships/image" Target="../media/image24.png"/><Relationship Id="rId4" Type="http://schemas.openxmlformats.org/officeDocument/2006/relationships/image" Target="../media/image15.svg"/><Relationship Id="rId9" Type="http://schemas.openxmlformats.org/officeDocument/2006/relationships/image" Target="../media/image19.png"/><Relationship Id="rId14" Type="http://schemas.openxmlformats.org/officeDocument/2006/relationships/image" Target="../media/image19.svg"/></Relationships>
</file>

<file path=ppt/slides/_rels/slide1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3.sv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7.svg"/><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36.sv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40.svg"/><Relationship Id="rId5" Type="http://schemas.openxmlformats.org/officeDocument/2006/relationships/image" Target="../media/image33.sv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8.svg"/></Relationships>
</file>

<file path=ppt/slides/_rels/slide1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2.svg"/><Relationship Id="rId5" Type="http://schemas.openxmlformats.org/officeDocument/2006/relationships/image" Target="../media/image34.png"/><Relationship Id="rId10" Type="http://schemas.openxmlformats.org/officeDocument/2006/relationships/image" Target="../media/image46.svg"/><Relationship Id="rId4" Type="http://schemas.openxmlformats.org/officeDocument/2006/relationships/image" Target="../media/image38.sv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1.png"/><Relationship Id="rId7" Type="http://schemas.openxmlformats.org/officeDocument/2006/relationships/image" Target="../media/image36.svg"/><Relationship Id="rId12" Type="http://schemas.openxmlformats.org/officeDocument/2006/relationships/image" Target="../media/image40.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3.pn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33.sv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3.svg"/><Relationship Id="rId5" Type="http://schemas.openxmlformats.org/officeDocument/2006/relationships/image" Target="../media/image29.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0.svg"/><Relationship Id="rId5" Type="http://schemas.openxmlformats.org/officeDocument/2006/relationships/image" Target="../media/image33.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4.sv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chatgpt.com/c/66f3f5de-a720-800f-bb2d-a23caba6d6be" TargetMode="External"/><Relationship Id="rId3" Type="http://schemas.openxmlformats.org/officeDocument/2006/relationships/image" Target="../media/image47.jpg"/><Relationship Id="rId7"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31.xml.rels><?xml version="1.0" encoding="UTF-8" standalone="yes"?>
<Relationships xmlns="http://schemas.openxmlformats.org/package/2006/relationships"><Relationship Id="rId3" Type="http://schemas.openxmlformats.org/officeDocument/2006/relationships/hyperlink" Target="https://www.mouvement-poursuivre.fr/pres-de-chez-moi/lyon/ateliers/copy_of_bible"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hyperlink" Target="https://gemini.google.com/app/06f4f7ec3c8f54ef"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thewindowsclub.blog/fr/35-best-chatgpt-prompts-to-summarize-text/"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chatgpt.com/c/66f3f5de-a720-800f-bb2d-a23caba6d6be"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hyperlink" Target="https://suno.com/song/694c15af-1cd1-4d4d-a670-b4142b0c4091"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hyperlink" Target="https://suno.com/song/fa92ca69-52bf-4f0f-9f8b-52de4b3855ae" TargetMode="External"/><Relationship Id="rId5" Type="http://schemas.openxmlformats.org/officeDocument/2006/relationships/hyperlink" Target="https://chatgpt.com/c/66fd01b1-92a8-800f-8708-4dcefeef4572" TargetMode="External"/><Relationship Id="rId4" Type="http://schemas.openxmlformats.org/officeDocument/2006/relationships/hyperlink" Target="https://gemini.google.com/app/7a385aa1361a5a51"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Cin&#233;ma%20graines%20de%20figuier%20sauvage.docx"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54.jpg"/><Relationship Id="rId4" Type="http://schemas.openxmlformats.org/officeDocument/2006/relationships/hyperlink" Target="https://1drv.ms/w/s!AhJKBkceGnrspReug_e4Bh94hPob?e=4dHC0u"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1drv.ms/w/s!AhJKBkceGnrspRqZy1TodexEYPwz?e=RCgXnK" TargetMode="External"/><Relationship Id="rId7"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https://1drv.ms/w/s!AhJKBkceGnrspRZZrgh4M9tTkpp2?e=XuhRtt" TargetMode="External"/><Relationship Id="rId5" Type="http://schemas.openxmlformats.org/officeDocument/2006/relationships/hyperlink" Target="https://1drv.ms/w/s!AhJKBkceGnrspRkLE2RlOTewUv1d?e=zy8yVk" TargetMode="External"/><Relationship Id="rId4" Type="http://schemas.openxmlformats.org/officeDocument/2006/relationships/hyperlink" Target="https://1drv.ms/w/s!AhJKBkceGnrspSHyT5ms6wY1MY70?e=wLYIm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hyperlink" Target="https://gemini.google.com/app/c69b28f4c0efc45f"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56.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16%20&#8211;%20FAKE%20NEWS.docx"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hyperlink" Target="https://1drv.ms/w/s!AhJKBkceGnrspRjD06DCfxncRCBE?e=gAfu3L" TargetMode="External"/><Relationship Id="rId4" Type="http://schemas.openxmlformats.org/officeDocument/2006/relationships/image" Target="../media/image57.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hyperlink" Target="12%20-%20%20Recherche%20litt&#233;raire%20&#224;%20la%20suite%20du%20D&#233;bat%20Doc%20r&#233;cent%20sur%20Solj&#233;nitsine%20%20-%20GEMINI.docx"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hyperlink" Target="https://1drv.ms/w/s!AhJKBkceGnrspRxIkEtbsHqyVq69?e=zed6z2" TargetMode="External"/><Relationship Id="rId4" Type="http://schemas.openxmlformats.org/officeDocument/2006/relationships/image" Target="../media/image58.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s://1drv.ms/w/s!AhJKBkceGnrspSeNbGFueQVsPoiS?e=xC5Mp5"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jpg"/><Relationship Id="rId7" Type="http://schemas.openxmlformats.org/officeDocument/2006/relationships/slide" Target="slide58.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g"/></Relationships>
</file>

<file path=ppt/slides/_rels/slide58.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hyperlink" Target="https://www.artbreeder.com/create/composer" TargetMode="External"/><Relationship Id="rId7" Type="http://schemas.openxmlformats.org/officeDocument/2006/relationships/hyperlink" Target="https://firefly.adobe.com/?ff_channel=adobe_com&amp;ff_campaign=ffly_homepage&amp;ff_source=firefly_seo"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talkai.info/fr/image/" TargetMode="External"/><Relationship Id="rId5" Type="http://schemas.openxmlformats.org/officeDocument/2006/relationships/hyperlink" Target="https://copilot.microsoft.com/?wlexpsignin=1" TargetMode="External"/><Relationship Id="rId4" Type="http://schemas.openxmlformats.org/officeDocument/2006/relationships/hyperlink" Target="https://www.fotor.com/images/creat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3" Type="http://schemas.openxmlformats.org/officeDocument/2006/relationships/hyperlink" Target="https://1drv.ms/w/s!AhJKBkceGnrspSm12UbAYGdc7S2i?e=XoWy5w" TargetMode="External"/><Relationship Id="rId7" Type="http://schemas.openxmlformats.org/officeDocument/2006/relationships/image" Target="../media/image72.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slide" Target="slide70.xml"/><Relationship Id="rId4" Type="http://schemas.openxmlformats.org/officeDocument/2006/relationships/image" Target="../media/image70.jpg"/></Relationships>
</file>

<file path=ppt/slides/_rels/slide63.xml.rels><?xml version="1.0" encoding="UTF-8" standalone="yes"?>
<Relationships xmlns="http://schemas.openxmlformats.org/package/2006/relationships"><Relationship Id="rId3" Type="http://schemas.openxmlformats.org/officeDocument/2006/relationships/hyperlink" Target="https://chatgpt.com/c/66f98403-7050-800f-84e1-4786361c21ae"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entreprises.gouv.fr/fr/numerique/enjeux/intelligence-artificielle-france-ecosysteme-excellence"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s://www.allaboutai.com/fr-fr/ressources/statistiques-ia/"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suno.com/song/9b76c8fa-f738-4686-925d-36fa7d88d735"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alpha val="88000"/>
          </a:srgbClr>
        </a:solidFill>
        <a:effectLst/>
      </p:bgPr>
    </p:bg>
    <p:spTree>
      <p:nvGrpSpPr>
        <p:cNvPr id="1" name=""/>
        <p:cNvGrpSpPr/>
        <p:nvPr/>
      </p:nvGrpSpPr>
      <p:grpSpPr>
        <a:xfrm>
          <a:off x="0" y="0"/>
          <a:ext cx="0" cy="0"/>
          <a:chOff x="0" y="0"/>
          <a:chExt cx="0" cy="0"/>
        </a:xfrm>
      </p:grpSpPr>
      <p:pic>
        <p:nvPicPr>
          <p:cNvPr id="52" name="Image 10"/>
          <p:cNvPicPr/>
          <p:nvPr/>
        </p:nvPicPr>
        <p:blipFill>
          <a:blip r:embed="rId3"/>
          <a:stretch/>
        </p:blipFill>
        <p:spPr>
          <a:xfrm>
            <a:off x="353880" y="0"/>
            <a:ext cx="4404600" cy="1596240"/>
          </a:xfrm>
          <a:prstGeom prst="rect">
            <a:avLst/>
          </a:prstGeom>
          <a:ln w="0">
            <a:noFill/>
          </a:ln>
        </p:spPr>
      </p:pic>
      <p:pic>
        <p:nvPicPr>
          <p:cNvPr id="53" name="Image 2" descr="Une image contenant texte"/>
          <p:cNvPicPr/>
          <p:nvPr/>
        </p:nvPicPr>
        <p:blipFill>
          <a:blip r:embed="rId4"/>
          <a:stretch/>
        </p:blipFill>
        <p:spPr>
          <a:xfrm>
            <a:off x="5874840" y="0"/>
            <a:ext cx="6316560" cy="1366560"/>
          </a:xfrm>
          <a:prstGeom prst="rect">
            <a:avLst/>
          </a:prstGeom>
          <a:ln w="0">
            <a:noFill/>
          </a:ln>
        </p:spPr>
      </p:pic>
      <p:sp>
        <p:nvSpPr>
          <p:cNvPr id="2" name="ZoneTexte 1"/>
          <p:cNvSpPr txBox="1"/>
          <p:nvPr/>
        </p:nvSpPr>
        <p:spPr>
          <a:xfrm>
            <a:off x="796413" y="2300749"/>
            <a:ext cx="9026013" cy="4431983"/>
          </a:xfrm>
          <a:prstGeom prst="rect">
            <a:avLst/>
          </a:prstGeom>
          <a:noFill/>
        </p:spPr>
        <p:txBody>
          <a:bodyPr wrap="square" rtlCol="0">
            <a:spAutoFit/>
          </a:bodyPr>
          <a:lstStyle/>
          <a:p>
            <a:pPr algn="just"/>
            <a:r>
              <a:rPr lang="fr-FR" sz="4000" dirty="0">
                <a:latin typeface="Bookman Old Style" panose="02050604050505020204" pitchFamily="18" charset="0"/>
              </a:rPr>
              <a:t>Nos neurones ont encore du jus : des retraités s’attaquent à l’IA !</a:t>
            </a:r>
          </a:p>
          <a:p>
            <a:pPr algn="just"/>
            <a:endParaRPr lang="fr-FR" dirty="0">
              <a:latin typeface="Bookman Old Style" panose="02050604050505020204" pitchFamily="18" charset="0"/>
            </a:endParaRPr>
          </a:p>
          <a:p>
            <a:pPr lvl="1" algn="just"/>
            <a:r>
              <a:rPr lang="fr-FR" sz="2800" dirty="0">
                <a:latin typeface="Bookman Old Style" panose="02050604050505020204" pitchFamily="18" charset="0"/>
              </a:rPr>
              <a:t>Découvrez les chatbots les plus populaires </a:t>
            </a:r>
          </a:p>
          <a:p>
            <a:pPr lvl="1" algn="just"/>
            <a:r>
              <a:rPr lang="fr-FR" sz="2800" dirty="0">
                <a:latin typeface="Bookman Old Style" panose="02050604050505020204" pitchFamily="18" charset="0"/>
              </a:rPr>
              <a:t>et apprenez à les utiliser</a:t>
            </a:r>
          </a:p>
          <a:p>
            <a:pPr algn="just"/>
            <a:endParaRPr lang="fr-FR" sz="3200" dirty="0">
              <a:latin typeface="Bookman Old Style" panose="02050604050505020204" pitchFamily="18" charset="0"/>
            </a:endParaRPr>
          </a:p>
          <a:p>
            <a:pPr algn="just"/>
            <a:endParaRPr lang="fr-FR" sz="3200" dirty="0">
              <a:latin typeface="Bookman Old Style" panose="02050604050505020204" pitchFamily="18" charset="0"/>
            </a:endParaRPr>
          </a:p>
          <a:p>
            <a:pPr algn="just"/>
            <a:endParaRPr lang="fr-FR" sz="3200" dirty="0">
              <a:latin typeface="Bookman Old Style" panose="02050604050505020204" pitchFamily="18" charset="0"/>
            </a:endParaRPr>
          </a:p>
          <a:p>
            <a:pPr algn="just"/>
            <a:r>
              <a:rPr lang="fr-FR" sz="2400" i="1" dirty="0">
                <a:solidFill>
                  <a:schemeClr val="accent2">
                    <a:lumMod val="90000"/>
                    <a:lumOff val="10000"/>
                  </a:schemeClr>
                </a:solidFill>
                <a:latin typeface="Bookman Old Style" panose="02050604050505020204" pitchFamily="18" charset="0"/>
              </a:rPr>
              <a:t>Groupe de Lyon, lundi 7 octobre 2024</a:t>
            </a:r>
          </a:p>
        </p:txBody>
      </p:sp>
      <p:sp>
        <p:nvSpPr>
          <p:cNvPr id="8" name="Espace réservé du numéro de diapositive 7"/>
          <p:cNvSpPr>
            <a:spLocks noGrp="1"/>
          </p:cNvSpPr>
          <p:nvPr>
            <p:ph type="sldNum" idx="3"/>
          </p:nvPr>
        </p:nvSpPr>
        <p:spPr/>
        <p:txBody>
          <a:bodyPr/>
          <a:lstStyle/>
          <a:p>
            <a:fld id="{36F9568E-E2BB-429C-A3A4-46964592AFFA}" type="slidenum">
              <a:rPr lang="fr-FR" smtClean="0"/>
              <a:pPr/>
              <a:t>1</a:t>
            </a:fld>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Imag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588" y="476250"/>
            <a:ext cx="7572375"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numéro de diapositive 5"/>
          <p:cNvSpPr>
            <a:spLocks noGrp="1"/>
          </p:cNvSpPr>
          <p:nvPr>
            <p:ph type="sldNum" idx="11"/>
          </p:nvPr>
        </p:nvSpPr>
        <p:spPr/>
        <p:txBody>
          <a:bodyPr/>
          <a:lstStyle/>
          <a:p>
            <a:pPr>
              <a:defRPr/>
            </a:pPr>
            <a:fld id="{0B22062A-E80C-4165-801D-C3B6FD440DF7}" type="slidenum">
              <a:rPr lang="fr-FR" altLang="fr-FR" smtClean="0"/>
              <a:pPr>
                <a:defRPr/>
              </a:pPr>
              <a:t>10</a:t>
            </a:fld>
            <a:endParaRPr lang="fr-FR" altLang="fr-FR"/>
          </a:p>
        </p:txBody>
      </p:sp>
    </p:spTree>
    <p:extLst>
      <p:ext uri="{BB962C8B-B14F-4D97-AF65-F5344CB8AC3E}">
        <p14:creationId xmlns:p14="http://schemas.microsoft.com/office/powerpoint/2010/main" val="2072752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ChangeArrowheads="1"/>
          </p:cNvSpPr>
          <p:nvPr>
            <p:ph type="title" idx="4294967295"/>
          </p:nvPr>
        </p:nvSpPr>
        <p:spPr>
          <a:xfrm>
            <a:off x="658813" y="585788"/>
            <a:ext cx="8004175" cy="777875"/>
          </a:xfrm>
          <a:solidFill>
            <a:schemeClr val="bg1"/>
          </a:solidFill>
          <a:ln>
            <a:solidFill>
              <a:schemeClr val="tx1"/>
            </a:solidFill>
          </a:ln>
        </p:spPr>
        <p:txBody>
          <a:bodyPr lIns="90000" tIns="45000" rIns="90000" bIns="45000" anchor="t"/>
          <a:lstStyle/>
          <a:p>
            <a:pPr algn="ctr"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fr-FR" altLang="fr-FR" sz="4400" dirty="0" err="1">
                <a:solidFill>
                  <a:schemeClr val="accent2">
                    <a:lumMod val="50000"/>
                  </a:schemeClr>
                </a:solidFill>
                <a:latin typeface="Bookman Old Style" panose="02050604050505020204" pitchFamily="18" charset="0"/>
              </a:rPr>
              <a:t>C</a:t>
            </a:r>
            <a:r>
              <a:rPr lang="fr-FR" altLang="fr-FR" sz="4400" dirty="0" err="1" smtClean="0">
                <a:solidFill>
                  <a:schemeClr val="accent2">
                    <a:lumMod val="50000"/>
                  </a:schemeClr>
                </a:solidFill>
                <a:latin typeface="Bookman Old Style" panose="02050604050505020204" pitchFamily="18" charset="0"/>
              </a:rPr>
              <a:t>hatbot</a:t>
            </a:r>
            <a:endParaRPr lang="fr-FR" altLang="fr-FR" sz="4400" dirty="0" smtClean="0">
              <a:solidFill>
                <a:schemeClr val="accent2">
                  <a:lumMod val="50000"/>
                </a:schemeClr>
              </a:solidFill>
              <a:latin typeface="Bookman Old Style" panose="02050604050505020204" pitchFamily="18" charset="0"/>
            </a:endParaRPr>
          </a:p>
        </p:txBody>
      </p:sp>
      <p:sp>
        <p:nvSpPr>
          <p:cNvPr id="23555" name="Text Box 2"/>
          <p:cNvSpPr txBox="1">
            <a:spLocks noChangeArrowheads="1"/>
          </p:cNvSpPr>
          <p:nvPr/>
        </p:nvSpPr>
        <p:spPr bwMode="auto">
          <a:xfrm>
            <a:off x="676275" y="1828800"/>
            <a:ext cx="9197975" cy="446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3556" name="Oval 3"/>
          <p:cNvSpPr>
            <a:spLocks noChangeArrowheads="1"/>
          </p:cNvSpPr>
          <p:nvPr/>
        </p:nvSpPr>
        <p:spPr bwMode="auto">
          <a:xfrm>
            <a:off x="3024188" y="1728788"/>
            <a:ext cx="3600450" cy="1439862"/>
          </a:xfrm>
          <a:prstGeom prst="ellipse">
            <a:avLst/>
          </a:prstGeom>
          <a:solidFill>
            <a:srgbClr val="CCFF99"/>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nchor="ctr"/>
          <a:lstStyle>
            <a:lvl1pPr>
              <a:lnSpc>
                <a:spcPct val="84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2800">
                <a:solidFill>
                  <a:srgbClr val="000000"/>
                </a:solidFill>
                <a:latin typeface="Arial" panose="020B0604020202020204" pitchFamily="34" charset="0"/>
                <a:cs typeface="DejaVu Sans" panose="020B0603030804020204" pitchFamily="34" charset="0"/>
              </a:defRPr>
            </a:lvl1pPr>
            <a:lvl2pPr>
              <a:lnSpc>
                <a:spcPct val="84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cs typeface="DejaVu Sans" panose="020B0603030804020204" pitchFamily="34" charset="0"/>
              </a:defRPr>
            </a:lvl2pPr>
            <a:lvl3pPr>
              <a:lnSpc>
                <a:spcPct val="84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cs typeface="DejaVu Sans" panose="020B0603030804020204" pitchFamily="34" charset="0"/>
              </a:defRPr>
            </a:lvl3pPr>
            <a:lvl4pPr>
              <a:lnSpc>
                <a:spcPct val="84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cs typeface="DejaVu Sans" panose="020B0603030804020204" pitchFamily="34" charset="0"/>
              </a:defRPr>
            </a:lvl4pPr>
            <a:lvl5pPr>
              <a:lnSpc>
                <a:spcPct val="84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cs typeface="DejaVu Sans" panose="020B0603030804020204" pitchFamily="34" charset="0"/>
              </a:defRPr>
            </a:lvl5pPr>
            <a:lvl6pPr marL="25146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cs typeface="DejaVu Sans" panose="020B0603030804020204" pitchFamily="34" charset="0"/>
              </a:defRPr>
            </a:lvl6pPr>
            <a:lvl7pPr marL="29718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cs typeface="DejaVu Sans" panose="020B0603030804020204" pitchFamily="34" charset="0"/>
              </a:defRPr>
            </a:lvl7pPr>
            <a:lvl8pPr marL="34290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cs typeface="DejaVu Sans" panose="020B0603030804020204" pitchFamily="34" charset="0"/>
              </a:defRPr>
            </a:lvl8pPr>
            <a:lvl9pPr marL="38862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cs typeface="DejaVu Sans" panose="020B0603030804020204" pitchFamily="34" charset="0"/>
              </a:defRPr>
            </a:lvl9pPr>
          </a:lstStyle>
          <a:p>
            <a:pPr algn="ctr" eaLnBrk="1">
              <a:lnSpc>
                <a:spcPct val="93000"/>
              </a:lnSpc>
              <a:spcAft>
                <a:spcPct val="0"/>
              </a:spcAft>
            </a:pPr>
            <a:r>
              <a:rPr lang="fr-FR" altLang="fr-FR" sz="1800" b="1">
                <a:solidFill>
                  <a:srgbClr val="0000FF"/>
                </a:solidFill>
              </a:rPr>
              <a:t>CHATBOT</a:t>
            </a:r>
          </a:p>
          <a:p>
            <a:pPr algn="ctr" eaLnBrk="1">
              <a:lnSpc>
                <a:spcPct val="93000"/>
              </a:lnSpc>
              <a:spcAft>
                <a:spcPct val="0"/>
              </a:spcAft>
            </a:pPr>
            <a:r>
              <a:rPr lang="fr-FR" altLang="fr-FR" sz="1800" b="1">
                <a:solidFill>
                  <a:srgbClr val="0000FF"/>
                </a:solidFill>
              </a:rPr>
              <a:t>=</a:t>
            </a:r>
          </a:p>
          <a:p>
            <a:pPr algn="ctr" eaLnBrk="1">
              <a:lnSpc>
                <a:spcPct val="93000"/>
              </a:lnSpc>
              <a:spcAft>
                <a:spcPct val="0"/>
              </a:spcAft>
            </a:pPr>
            <a:r>
              <a:rPr lang="fr-FR" altLang="fr-FR" sz="1800" b="1">
                <a:solidFill>
                  <a:srgbClr val="0000FF"/>
                </a:solidFill>
              </a:rPr>
              <a:t>DIALOGUE AVEC UN ROBOT</a:t>
            </a:r>
          </a:p>
        </p:txBody>
      </p:sp>
      <p:sp>
        <p:nvSpPr>
          <p:cNvPr id="23557" name="Text Box 4"/>
          <p:cNvSpPr txBox="1">
            <a:spLocks noChangeArrowheads="1"/>
          </p:cNvSpPr>
          <p:nvPr/>
        </p:nvSpPr>
        <p:spPr bwMode="auto">
          <a:xfrm>
            <a:off x="2379663" y="3240088"/>
            <a:ext cx="4819650" cy="3544887"/>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8" name="Espace réservé du numéro de diapositive 7"/>
          <p:cNvSpPr>
            <a:spLocks noGrp="1"/>
          </p:cNvSpPr>
          <p:nvPr>
            <p:ph type="sldNum" idx="11"/>
          </p:nvPr>
        </p:nvSpPr>
        <p:spPr/>
        <p:txBody>
          <a:bodyPr/>
          <a:lstStyle/>
          <a:p>
            <a:pPr>
              <a:defRPr/>
            </a:pPr>
            <a:fld id="{0B22062A-E80C-4165-801D-C3B6FD440DF7}" type="slidenum">
              <a:rPr lang="fr-FR" altLang="fr-FR" smtClean="0"/>
              <a:pPr>
                <a:defRPr/>
              </a:pPr>
              <a:t>11</a:t>
            </a:fld>
            <a:endParaRPr lang="fr-FR" altLang="fr-FR"/>
          </a:p>
        </p:txBody>
      </p:sp>
    </p:spTree>
    <p:extLst>
      <p:ext uri="{BB962C8B-B14F-4D97-AF65-F5344CB8AC3E}">
        <p14:creationId xmlns:p14="http://schemas.microsoft.com/office/powerpoint/2010/main" val="27734721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58368" y="462660"/>
            <a:ext cx="8389379" cy="739540"/>
          </a:xfrm>
          <a:solidFill>
            <a:schemeClr val="accent1">
              <a:lumMod val="50000"/>
            </a:schemeClr>
          </a:solidFill>
          <a:ln>
            <a:solidFill>
              <a:schemeClr val="accent1"/>
            </a:solidFill>
          </a:ln>
        </p:spPr>
        <p:txBody>
          <a:bodyPr/>
          <a:lstStyle/>
          <a:p>
            <a:r>
              <a:rPr lang="fr-FR" dirty="0" smtClean="0">
                <a:solidFill>
                  <a:schemeClr val="bg1"/>
                </a:solidFill>
                <a:latin typeface="Bookman Old Style" panose="02050604050505020204" pitchFamily="18" charset="0"/>
              </a:rPr>
              <a:t>ChatGPT, Gemini, </a:t>
            </a:r>
            <a:r>
              <a:rPr lang="fr-FR" dirty="0" err="1" smtClean="0">
                <a:solidFill>
                  <a:schemeClr val="bg1"/>
                </a:solidFill>
                <a:latin typeface="Bookman Old Style" panose="02050604050505020204" pitchFamily="18" charset="0"/>
              </a:rPr>
              <a:t>Copilot</a:t>
            </a:r>
            <a:r>
              <a:rPr lang="fr-FR" dirty="0" smtClean="0">
                <a:solidFill>
                  <a:schemeClr val="bg1"/>
                </a:solidFill>
                <a:latin typeface="Bookman Old Style" panose="02050604050505020204" pitchFamily="18" charset="0"/>
              </a:rPr>
              <a:t> …</a:t>
            </a:r>
            <a:endParaRPr lang="fr-FR" dirty="0">
              <a:solidFill>
                <a:schemeClr val="bg1"/>
              </a:solidFill>
            </a:endParaRPr>
          </a:p>
        </p:txBody>
      </p:sp>
      <p:sp>
        <p:nvSpPr>
          <p:cNvPr id="4" name="ZoneTexte 3"/>
          <p:cNvSpPr txBox="1"/>
          <p:nvPr/>
        </p:nvSpPr>
        <p:spPr>
          <a:xfrm>
            <a:off x="659026" y="1552239"/>
            <a:ext cx="8461612" cy="6247864"/>
          </a:xfrm>
          <a:prstGeom prst="rect">
            <a:avLst/>
          </a:prstGeom>
          <a:noFill/>
        </p:spPr>
        <p:txBody>
          <a:bodyPr wrap="square" rtlCol="0">
            <a:spAutoFit/>
          </a:bodyPr>
          <a:lstStyle/>
          <a:p>
            <a:r>
              <a:rPr lang="fr-FR" sz="2800" dirty="0" smtClean="0"/>
              <a:t>ChatGPT, Gemini, </a:t>
            </a:r>
            <a:r>
              <a:rPr lang="fr-FR" sz="2800" dirty="0" err="1" smtClean="0"/>
              <a:t>Copilot</a:t>
            </a:r>
            <a:r>
              <a:rPr lang="fr-FR" sz="2800" dirty="0" smtClean="0"/>
              <a:t>, Le Chat de Mistral AI …</a:t>
            </a:r>
            <a:br>
              <a:rPr lang="fr-FR" sz="2800" dirty="0" smtClean="0"/>
            </a:br>
            <a:r>
              <a:rPr lang="fr-FR" sz="2800" dirty="0" smtClean="0"/>
              <a:t>sont des </a:t>
            </a:r>
            <a:r>
              <a:rPr lang="fr-FR" sz="2800" b="1" dirty="0" smtClean="0"/>
              <a:t>Intelligences artificielles génératives.</a:t>
            </a:r>
          </a:p>
          <a:p>
            <a:endParaRPr lang="fr-FR" sz="2800" b="1" dirty="0" smtClean="0"/>
          </a:p>
          <a:p>
            <a:r>
              <a:rPr lang="fr-FR" sz="2800" dirty="0"/>
              <a:t>Les IA génératives créent du contenu, généralement pertinent et varié (texte, image, vidéo), en se basant sur </a:t>
            </a:r>
            <a:r>
              <a:rPr lang="fr-FR" sz="2800" dirty="0" smtClean="0"/>
              <a:t>des </a:t>
            </a:r>
            <a:r>
              <a:rPr lang="fr-FR" sz="2800" b="1" dirty="0" smtClean="0"/>
              <a:t>jeux de données d’entrainement, </a:t>
            </a:r>
            <a:r>
              <a:rPr lang="fr-FR" sz="2800" dirty="0" smtClean="0"/>
              <a:t>des </a:t>
            </a:r>
            <a:r>
              <a:rPr lang="fr-FR" sz="2800" b="1" dirty="0"/>
              <a:t>probabilités</a:t>
            </a:r>
            <a:r>
              <a:rPr lang="fr-FR" sz="2800" dirty="0"/>
              <a:t> et des modèles de </a:t>
            </a:r>
            <a:r>
              <a:rPr lang="fr-FR" sz="2800" dirty="0" smtClean="0"/>
              <a:t>langage </a:t>
            </a:r>
            <a:r>
              <a:rPr lang="fr-FR" sz="2800" dirty="0"/>
              <a:t>profonds</a:t>
            </a:r>
            <a:r>
              <a:rPr lang="fr-FR" sz="2800" dirty="0" smtClean="0"/>
              <a:t>.</a:t>
            </a:r>
          </a:p>
          <a:p>
            <a:endParaRPr lang="fr-FR" sz="2800" dirty="0"/>
          </a:p>
          <a:p>
            <a:r>
              <a:rPr lang="fr-FR" sz="2800" b="1" dirty="0" smtClean="0"/>
              <a:t>Très puissantes, elles ne sont pas infaillibles.</a:t>
            </a:r>
          </a:p>
          <a:p>
            <a:endParaRPr lang="fr-FR" sz="2800" b="1" dirty="0"/>
          </a:p>
          <a:p>
            <a:r>
              <a:rPr lang="fr-FR" sz="2800" b="1" dirty="0" smtClean="0"/>
              <a:t>Les IA ne pensent pas, n’ont pas de sentiments,</a:t>
            </a:r>
            <a:br>
              <a:rPr lang="fr-FR" sz="2800" b="1" dirty="0" smtClean="0"/>
            </a:br>
            <a:endParaRPr lang="fr-FR" sz="2800" b="1" dirty="0"/>
          </a:p>
          <a:p>
            <a:endParaRPr lang="fr-FR" sz="2800" b="1" dirty="0" smtClean="0"/>
          </a:p>
          <a:p>
            <a:endParaRPr lang="fr-FR" dirty="0"/>
          </a:p>
          <a:p>
            <a:r>
              <a:rPr lang="fr-FR" dirty="0" smtClean="0"/>
              <a:t>?</a:t>
            </a:r>
            <a:endParaRPr lang="fr-FR" dirty="0"/>
          </a:p>
        </p:txBody>
      </p:sp>
      <p:sp>
        <p:nvSpPr>
          <p:cNvPr id="10" name="Espace réservé du numéro de diapositive 9"/>
          <p:cNvSpPr>
            <a:spLocks noGrp="1"/>
          </p:cNvSpPr>
          <p:nvPr>
            <p:ph type="sldNum" idx="3"/>
          </p:nvPr>
        </p:nvSpPr>
        <p:spPr/>
        <p:txBody>
          <a:bodyPr/>
          <a:lstStyle/>
          <a:p>
            <a:fld id="{781BBC9B-C74A-4B3A-8170-2DD15E7FF3AE}" type="slidenum">
              <a:rPr lang="fr-FR" smtClean="0"/>
              <a:t>12</a:t>
            </a:fld>
            <a:endParaRPr lang="fr-FR"/>
          </a:p>
        </p:txBody>
      </p:sp>
    </p:spTree>
    <p:extLst>
      <p:ext uri="{BB962C8B-B14F-4D97-AF65-F5344CB8AC3E}">
        <p14:creationId xmlns:p14="http://schemas.microsoft.com/office/powerpoint/2010/main" val="2526957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8698" y="415791"/>
            <a:ext cx="8771870" cy="1144800"/>
          </a:xfrm>
          <a:solidFill>
            <a:schemeClr val="bg1"/>
          </a:solidFill>
          <a:ln>
            <a:solidFill>
              <a:schemeClr val="tx1"/>
            </a:solidFill>
          </a:ln>
        </p:spPr>
        <p:txBody>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fr-FR" altLang="fr-FR" dirty="0" smtClean="0">
                <a:latin typeface="Bookman Old Style" panose="02050604050505020204" pitchFamily="18" charset="0"/>
              </a:rPr>
              <a:t>Pour quoi faire ?</a:t>
            </a:r>
            <a:endParaRPr lang="fr-FR" altLang="fr-FR" dirty="0">
              <a:latin typeface="Bookman Old Style" panose="02050604050505020204" pitchFamily="18" charset="0"/>
            </a:endParaRPr>
          </a:p>
        </p:txBody>
      </p:sp>
      <p:sp>
        <p:nvSpPr>
          <p:cNvPr id="3" name="Espace réservé du contenu 2"/>
          <p:cNvSpPr>
            <a:spLocks noGrp="1"/>
          </p:cNvSpPr>
          <p:nvPr>
            <p:ph/>
          </p:nvPr>
        </p:nvSpPr>
        <p:spPr>
          <a:xfrm>
            <a:off x="505571" y="1801455"/>
            <a:ext cx="10972440" cy="4142146"/>
          </a:xfrm>
        </p:spPr>
        <p:txBody>
          <a:bodyPr/>
          <a:lstStyle/>
          <a:p>
            <a:endParaRPr lang="fr-FR" sz="2800" dirty="0" smtClean="0">
              <a:latin typeface="Bookman Old Style" panose="02050604050505020204" pitchFamily="18" charset="0"/>
            </a:endParaRPr>
          </a:p>
          <a:p>
            <a:r>
              <a:rPr lang="fr-FR" sz="2800" dirty="0" smtClean="0">
                <a:latin typeface="Bookman Old Style" panose="02050604050505020204" pitchFamily="18" charset="0"/>
              </a:rPr>
              <a:t/>
            </a:r>
            <a:br>
              <a:rPr lang="fr-FR" sz="2800" dirty="0" smtClean="0">
                <a:latin typeface="Bookman Old Style" panose="02050604050505020204" pitchFamily="18" charset="0"/>
              </a:rPr>
            </a:br>
            <a:r>
              <a:rPr lang="fr-FR" sz="2800" b="1" dirty="0" smtClean="0">
                <a:latin typeface="Bookman Old Style" panose="02050604050505020204" pitchFamily="18" charset="0"/>
              </a:rPr>
              <a:t>Le mieux est de leur poser directement la question</a:t>
            </a:r>
            <a:br>
              <a:rPr lang="fr-FR" sz="2800" b="1" dirty="0" smtClean="0">
                <a:latin typeface="Bookman Old Style" panose="02050604050505020204" pitchFamily="18" charset="0"/>
              </a:rPr>
            </a:br>
            <a:r>
              <a:rPr lang="fr-FR" sz="2800" b="1" dirty="0" smtClean="0">
                <a:latin typeface="Bookman Old Style" panose="02050604050505020204" pitchFamily="18" charset="0"/>
              </a:rPr>
              <a:t/>
            </a:r>
            <a:br>
              <a:rPr lang="fr-FR" sz="2800" b="1" dirty="0" smtClean="0">
                <a:latin typeface="Bookman Old Style" panose="02050604050505020204" pitchFamily="18" charset="0"/>
              </a:rPr>
            </a:br>
            <a:endParaRPr lang="fr-FR" sz="2800" dirty="0" smtClean="0">
              <a:latin typeface="Bookman Old Style" panose="02050604050505020204" pitchFamily="18" charset="0"/>
            </a:endParaRPr>
          </a:p>
          <a:p>
            <a:r>
              <a:rPr lang="fr-FR" sz="2800" dirty="0" smtClean="0">
                <a:latin typeface="Bookman Old Style" panose="02050604050505020204" pitchFamily="18" charset="0"/>
              </a:rPr>
              <a:t/>
            </a:r>
            <a:br>
              <a:rPr lang="fr-FR" sz="2800" dirty="0" smtClean="0">
                <a:latin typeface="Bookman Old Style" panose="02050604050505020204" pitchFamily="18" charset="0"/>
              </a:rPr>
            </a:br>
            <a:endParaRPr lang="fr-FR" sz="2800" dirty="0" smtClean="0">
              <a:latin typeface="Bookman Old Style" panose="02050604050505020204" pitchFamily="18" charset="0"/>
            </a:endParaRPr>
          </a:p>
          <a:p>
            <a:pPr marL="457200" indent="-457200">
              <a:buFont typeface="Arial" panose="020B0604020202020204" pitchFamily="34" charset="0"/>
              <a:buChar char="•"/>
            </a:pPr>
            <a:r>
              <a:rPr lang="fr-FR" sz="2800" dirty="0" smtClean="0">
                <a:latin typeface="Bookman Old Style" panose="02050604050505020204" pitchFamily="18" charset="0"/>
              </a:rPr>
              <a:t>On peut aussi poser des questions </a:t>
            </a:r>
            <a:br>
              <a:rPr lang="fr-FR" sz="2800" dirty="0" smtClean="0">
                <a:latin typeface="Bookman Old Style" panose="02050604050505020204" pitchFamily="18" charset="0"/>
              </a:rPr>
            </a:br>
            <a:r>
              <a:rPr lang="fr-FR" sz="2800" dirty="0" smtClean="0">
                <a:latin typeface="Bookman Old Style" panose="02050604050505020204" pitchFamily="18" charset="0"/>
              </a:rPr>
              <a:t>sur leur fonctionnement, leurs limites,</a:t>
            </a:r>
            <a:br>
              <a:rPr lang="fr-FR" sz="2800" dirty="0" smtClean="0">
                <a:latin typeface="Bookman Old Style" panose="02050604050505020204" pitchFamily="18" charset="0"/>
              </a:rPr>
            </a:br>
            <a:r>
              <a:rPr lang="fr-FR" sz="2800" dirty="0" smtClean="0">
                <a:latin typeface="Bookman Old Style" panose="02050604050505020204" pitchFamily="18" charset="0"/>
              </a:rPr>
              <a:t>leur avantage par rapport aux autres IA …</a:t>
            </a:r>
            <a:br>
              <a:rPr lang="fr-FR" sz="2800" dirty="0" smtClean="0">
                <a:latin typeface="Bookman Old Style" panose="02050604050505020204" pitchFamily="18" charset="0"/>
              </a:rPr>
            </a:br>
            <a:endParaRPr lang="fr-FR" sz="2800" dirty="0">
              <a:latin typeface="Bookman Old Style" panose="02050604050505020204" pitchFamily="18" charset="0"/>
            </a:endParaRPr>
          </a:p>
          <a:p>
            <a:pPr marL="457200" indent="-457200">
              <a:buFont typeface="Arial" panose="020B0604020202020204" pitchFamily="34" charset="0"/>
              <a:buChar char="•"/>
            </a:pPr>
            <a:r>
              <a:rPr lang="fr-FR" sz="2800" dirty="0" smtClean="0">
                <a:latin typeface="Bookman Old Style" panose="02050604050505020204" pitchFamily="18" charset="0"/>
              </a:rPr>
              <a:t>Mais on n’est pas obligé de tout croire, </a:t>
            </a:r>
            <a:br>
              <a:rPr lang="fr-FR" sz="2800" dirty="0" smtClean="0">
                <a:latin typeface="Bookman Old Style" panose="02050604050505020204" pitchFamily="18" charset="0"/>
              </a:rPr>
            </a:br>
            <a:r>
              <a:rPr lang="fr-FR" sz="2800" dirty="0" smtClean="0">
                <a:latin typeface="Bookman Old Style" panose="02050604050505020204" pitchFamily="18" charset="0"/>
              </a:rPr>
              <a:t>et le mieux est de tester soi-même.</a:t>
            </a:r>
          </a:p>
          <a:p>
            <a:pPr marL="0" indent="0">
              <a:buNone/>
            </a:pPr>
            <a:endParaRPr lang="fr-FR" sz="2800" dirty="0">
              <a:latin typeface="Bookman Old Style" panose="02050604050505020204" pitchFamily="18" charset="0"/>
            </a:endParaRPr>
          </a:p>
        </p:txBody>
      </p:sp>
      <p:sp>
        <p:nvSpPr>
          <p:cNvPr id="7" name="ZoneTexte 6">
            <a:hlinkClick r:id="rId3"/>
          </p:cNvPr>
          <p:cNvSpPr txBox="1"/>
          <p:nvPr/>
        </p:nvSpPr>
        <p:spPr>
          <a:xfrm>
            <a:off x="3986830" y="2849296"/>
            <a:ext cx="1745672" cy="523220"/>
          </a:xfrm>
          <a:prstGeom prst="rect">
            <a:avLst/>
          </a:prstGeom>
          <a:solidFill>
            <a:schemeClr val="accent2">
              <a:lumMod val="75000"/>
              <a:lumOff val="25000"/>
            </a:schemeClr>
          </a:solidFill>
        </p:spPr>
        <p:txBody>
          <a:bodyPr wrap="square" rtlCol="0">
            <a:spAutoFit/>
          </a:bodyPr>
          <a:lstStyle/>
          <a:p>
            <a:r>
              <a:rPr lang="fr-FR" sz="2800" b="1" dirty="0" smtClean="0">
                <a:solidFill>
                  <a:schemeClr val="bg1"/>
                </a:solidFill>
                <a:latin typeface="Bookman Old Style" panose="02050604050505020204" pitchFamily="18" charset="0"/>
              </a:rPr>
              <a:t>Gemini</a:t>
            </a:r>
            <a:endParaRPr lang="fr-FR" sz="2800" b="1" dirty="0">
              <a:solidFill>
                <a:schemeClr val="bg1"/>
              </a:solidFill>
              <a:latin typeface="Bookman Old Style" panose="02050604050505020204" pitchFamily="18" charset="0"/>
            </a:endParaRPr>
          </a:p>
        </p:txBody>
      </p:sp>
      <p:sp>
        <p:nvSpPr>
          <p:cNvPr id="10" name="ZoneTexte 9">
            <a:hlinkClick r:id="rId3"/>
          </p:cNvPr>
          <p:cNvSpPr txBox="1"/>
          <p:nvPr/>
        </p:nvSpPr>
        <p:spPr>
          <a:xfrm>
            <a:off x="938829" y="2835442"/>
            <a:ext cx="2195946" cy="523220"/>
          </a:xfrm>
          <a:prstGeom prst="rect">
            <a:avLst/>
          </a:prstGeom>
          <a:solidFill>
            <a:schemeClr val="accent2">
              <a:lumMod val="75000"/>
              <a:lumOff val="25000"/>
            </a:schemeClr>
          </a:solidFill>
        </p:spPr>
        <p:txBody>
          <a:bodyPr wrap="square" rtlCol="0">
            <a:spAutoFit/>
          </a:bodyPr>
          <a:lstStyle/>
          <a:p>
            <a:r>
              <a:rPr lang="fr-FR" sz="2800" b="1" dirty="0" smtClean="0">
                <a:solidFill>
                  <a:schemeClr val="bg1"/>
                </a:solidFill>
                <a:latin typeface="Bookman Old Style" panose="02050604050505020204" pitchFamily="18" charset="0"/>
                <a:hlinkClick r:id="rId4"/>
              </a:rPr>
              <a:t>ChatGPT</a:t>
            </a:r>
            <a:endParaRPr lang="fr-FR" sz="2800" b="1" dirty="0">
              <a:solidFill>
                <a:schemeClr val="bg1"/>
              </a:solidFill>
              <a:latin typeface="Bookman Old Style" panose="02050604050505020204" pitchFamily="18" charset="0"/>
            </a:endParaRPr>
          </a:p>
        </p:txBody>
      </p:sp>
      <p:sp>
        <p:nvSpPr>
          <p:cNvPr id="12" name="Rectangle 11"/>
          <p:cNvSpPr/>
          <p:nvPr/>
        </p:nvSpPr>
        <p:spPr>
          <a:xfrm>
            <a:off x="-4251387" y="3575977"/>
            <a:ext cx="1799133" cy="369332"/>
          </a:xfrm>
          <a:prstGeom prst="rect">
            <a:avLst/>
          </a:prstGeom>
        </p:spPr>
        <p:txBody>
          <a:bodyPr wrap="square">
            <a:spAutoFit/>
          </a:bodyPr>
          <a:lstStyle/>
          <a:p>
            <a:r>
              <a:rPr lang="fr-FR" b="1" dirty="0" err="1">
                <a:solidFill>
                  <a:schemeClr val="bg1"/>
                </a:solidFill>
                <a:hlinkClick r:id="rId5"/>
              </a:rPr>
              <a:t>Copilot</a:t>
            </a:r>
            <a:endParaRPr lang="fr-FR" b="1" dirty="0"/>
          </a:p>
        </p:txBody>
      </p:sp>
      <p:sp>
        <p:nvSpPr>
          <p:cNvPr id="14" name="ZoneTexte 13">
            <a:hlinkClick r:id="rId3"/>
          </p:cNvPr>
          <p:cNvSpPr txBox="1"/>
          <p:nvPr/>
        </p:nvSpPr>
        <p:spPr>
          <a:xfrm>
            <a:off x="6612266" y="2835442"/>
            <a:ext cx="1745672" cy="523220"/>
          </a:xfrm>
          <a:prstGeom prst="rect">
            <a:avLst/>
          </a:prstGeom>
          <a:solidFill>
            <a:schemeClr val="accent2">
              <a:lumMod val="75000"/>
              <a:lumOff val="25000"/>
            </a:schemeClr>
          </a:solidFill>
        </p:spPr>
        <p:txBody>
          <a:bodyPr wrap="square" rtlCol="0">
            <a:spAutoFit/>
          </a:bodyPr>
          <a:lstStyle/>
          <a:p>
            <a:r>
              <a:rPr lang="fr-FR" sz="2800" b="1" dirty="0" err="1" smtClean="0">
                <a:solidFill>
                  <a:schemeClr val="bg1"/>
                </a:solidFill>
                <a:latin typeface="Bookman Old Style" panose="02050604050505020204" pitchFamily="18" charset="0"/>
                <a:hlinkClick r:id="rId5"/>
              </a:rPr>
              <a:t>Copilot</a:t>
            </a:r>
            <a:endParaRPr lang="fr-FR" sz="2800" b="1" dirty="0">
              <a:solidFill>
                <a:schemeClr val="bg1"/>
              </a:solidFill>
              <a:latin typeface="Bookman Old Style" panose="02050604050505020204" pitchFamily="18" charset="0"/>
            </a:endParaRPr>
          </a:p>
        </p:txBody>
      </p:sp>
      <p:sp>
        <p:nvSpPr>
          <p:cNvPr id="13" name="Espace réservé du numéro de diapositive 12"/>
          <p:cNvSpPr>
            <a:spLocks noGrp="1"/>
          </p:cNvSpPr>
          <p:nvPr>
            <p:ph type="sldNum" idx="3"/>
          </p:nvPr>
        </p:nvSpPr>
        <p:spPr/>
        <p:txBody>
          <a:bodyPr/>
          <a:lstStyle/>
          <a:p>
            <a:fld id="{781BBC9B-C74A-4B3A-8170-2DD15E7FF3AE}" type="slidenum">
              <a:rPr lang="fr-FR" smtClean="0"/>
              <a:t>13</a:t>
            </a:fld>
            <a:endParaRPr lang="fr-FR"/>
          </a:p>
        </p:txBody>
      </p:sp>
    </p:spTree>
    <p:extLst>
      <p:ext uri="{BB962C8B-B14F-4D97-AF65-F5344CB8AC3E}">
        <p14:creationId xmlns:p14="http://schemas.microsoft.com/office/powerpoint/2010/main" val="5394692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223" y="187987"/>
            <a:ext cx="9639176" cy="1926336"/>
          </a:xfrm>
          <a:solidFill>
            <a:schemeClr val="accent2">
              <a:lumMod val="90000"/>
              <a:lumOff val="10000"/>
            </a:schemeClr>
          </a:solidFill>
        </p:spPr>
        <p:txBody>
          <a:bodyPr/>
          <a:lstStyle/>
          <a:p>
            <a:pPr algn="ctr">
              <a:lnSpc>
                <a:spcPct val="100000"/>
              </a:lnSpc>
            </a:pPr>
            <a:r>
              <a:rPr lang="fr-FR" sz="3200" dirty="0">
                <a:solidFill>
                  <a:schemeClr val="bg1"/>
                </a:solidFill>
                <a:latin typeface="Arial" panose="020B0604020202020204" pitchFamily="34" charset="0"/>
                <a:cs typeface="Arial" panose="020B0604020202020204" pitchFamily="34" charset="0"/>
              </a:rPr>
              <a:t>Utilisation des moteurs de recherche</a:t>
            </a:r>
            <a:br>
              <a:rPr lang="fr-FR" sz="3200" dirty="0">
                <a:solidFill>
                  <a:schemeClr val="bg1"/>
                </a:solidFill>
                <a:latin typeface="Arial" panose="020B0604020202020204" pitchFamily="34" charset="0"/>
                <a:cs typeface="Arial" panose="020B0604020202020204" pitchFamily="34" charset="0"/>
              </a:rPr>
            </a:br>
            <a:r>
              <a:rPr lang="fr-FR" sz="3200" dirty="0">
                <a:solidFill>
                  <a:schemeClr val="bg1"/>
                </a:solidFill>
                <a:latin typeface="Arial" panose="020B0604020202020204" pitchFamily="34" charset="0"/>
                <a:cs typeface="Arial" panose="020B0604020202020204" pitchFamily="34" charset="0"/>
              </a:rPr>
              <a:t> ou des agents conversationnels (</a:t>
            </a:r>
            <a:r>
              <a:rPr lang="fr-FR" sz="3200" dirty="0" err="1">
                <a:solidFill>
                  <a:schemeClr val="bg1"/>
                </a:solidFill>
                <a:latin typeface="Arial" panose="020B0604020202020204" pitchFamily="34" charset="0"/>
                <a:cs typeface="Arial" panose="020B0604020202020204" pitchFamily="34" charset="0"/>
              </a:rPr>
              <a:t>chatbot</a:t>
            </a:r>
            <a:r>
              <a:rPr lang="fr-FR" sz="3200" dirty="0">
                <a:solidFill>
                  <a:schemeClr val="bg1"/>
                </a:solidFill>
                <a:latin typeface="Arial" panose="020B0604020202020204" pitchFamily="34" charset="0"/>
                <a:cs typeface="Arial" panose="020B0604020202020204" pitchFamily="34" charset="0"/>
              </a:rPr>
              <a:t>) ?</a:t>
            </a:r>
            <a:br>
              <a:rPr lang="fr-FR" sz="3200" dirty="0">
                <a:solidFill>
                  <a:schemeClr val="bg1"/>
                </a:solidFill>
                <a:latin typeface="Arial" panose="020B0604020202020204" pitchFamily="34" charset="0"/>
                <a:cs typeface="Arial" panose="020B0604020202020204" pitchFamily="34" charset="0"/>
              </a:rPr>
            </a:br>
            <a:endParaRPr lang="fr-FR" sz="3200" b="1" dirty="0">
              <a:solidFill>
                <a:schemeClr val="bg1"/>
              </a:solidFill>
              <a:latin typeface="Arial" panose="020B0604020202020204" pitchFamily="34" charset="0"/>
              <a:cs typeface="Arial" panose="020B0604020202020204" pitchFamily="34" charset="0"/>
            </a:endParaRPr>
          </a:p>
        </p:txBody>
      </p:sp>
      <p:grpSp>
        <p:nvGrpSpPr>
          <p:cNvPr id="4" name="Groupe 3">
            <a:extLst>
              <a:ext uri="{FF2B5EF4-FFF2-40B4-BE49-F238E27FC236}">
                <a16:creationId xmlns:a16="http://schemas.microsoft.com/office/drawing/2014/main" id="{55C5807C-744C-B478-CE17-E1C9F492A712}"/>
              </a:ext>
            </a:extLst>
          </p:cNvPr>
          <p:cNvGrpSpPr/>
          <p:nvPr/>
        </p:nvGrpSpPr>
        <p:grpSpPr>
          <a:xfrm>
            <a:off x="2125147" y="2348732"/>
            <a:ext cx="1524000" cy="1746558"/>
            <a:chOff x="2125147" y="2348732"/>
            <a:chExt cx="1524000" cy="1746558"/>
          </a:xfrm>
        </p:grpSpPr>
        <p:pic>
          <p:nvPicPr>
            <p:cNvPr id="9" name="Graphique 8" descr="Internet">
              <a:extLst>
                <a:ext uri="{FF2B5EF4-FFF2-40B4-BE49-F238E27FC236}">
                  <a16:creationId xmlns:a16="http://schemas.microsoft.com/office/drawing/2014/main" id="{31BB05EB-104F-E3B1-87C1-84CE2D20E06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125147" y="2495090"/>
              <a:ext cx="1524000" cy="1600200"/>
            </a:xfrm>
            <a:prstGeom prst="rect">
              <a:avLst/>
            </a:prstGeom>
          </p:spPr>
        </p:pic>
        <p:sp>
          <p:nvSpPr>
            <p:cNvPr id="13" name="ZoneTexte 12">
              <a:extLst>
                <a:ext uri="{FF2B5EF4-FFF2-40B4-BE49-F238E27FC236}">
                  <a16:creationId xmlns:a16="http://schemas.microsoft.com/office/drawing/2014/main" id="{6A234FEC-D7F8-DE84-1014-C219B3D579BC}"/>
                </a:ext>
              </a:extLst>
            </p:cNvPr>
            <p:cNvSpPr txBox="1"/>
            <p:nvPr/>
          </p:nvSpPr>
          <p:spPr>
            <a:xfrm>
              <a:off x="2297495" y="2348732"/>
              <a:ext cx="1351652" cy="369332"/>
            </a:xfrm>
            <a:prstGeom prst="rect">
              <a:avLst/>
            </a:prstGeom>
            <a:noFill/>
          </p:spPr>
          <p:txBody>
            <a:bodyPr wrap="none" rtlCol="0">
              <a:spAutoFit/>
            </a:bodyPr>
            <a:lstStyle/>
            <a:p>
              <a:pPr algn="ctr"/>
              <a:r>
                <a:rPr lang="fr-FR" b="1" dirty="0"/>
                <a:t>Google (*) </a:t>
              </a:r>
            </a:p>
          </p:txBody>
        </p:sp>
      </p:grpSp>
      <p:pic>
        <p:nvPicPr>
          <p:cNvPr id="22" name="Graphique 21" descr="Flèche : courbe dans le sens des aiguilles d’une montre">
            <a:extLst>
              <a:ext uri="{FF2B5EF4-FFF2-40B4-BE49-F238E27FC236}">
                <a16:creationId xmlns:a16="http://schemas.microsoft.com/office/drawing/2014/main" id="{BB1147C8-C534-63CA-F325-1B53B7931F5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9673190">
            <a:off x="2853665" y="3571272"/>
            <a:ext cx="865228" cy="2344811"/>
          </a:xfrm>
          <a:prstGeom prst="rect">
            <a:avLst/>
          </a:prstGeom>
        </p:spPr>
      </p:pic>
      <p:pic>
        <p:nvPicPr>
          <p:cNvPr id="3" name="Graphique 2" descr="Flèche : courbe dans le sens inverse des aiguilles d’une montre">
            <a:extLst>
              <a:ext uri="{FF2B5EF4-FFF2-40B4-BE49-F238E27FC236}">
                <a16:creationId xmlns:a16="http://schemas.microsoft.com/office/drawing/2014/main" id="{D0D19733-05DB-C140-6A9A-C45C73F6E72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3675159">
            <a:off x="6290938" y="3858904"/>
            <a:ext cx="745707" cy="2405047"/>
          </a:xfrm>
          <a:prstGeom prst="rect">
            <a:avLst/>
          </a:prstGeom>
        </p:spPr>
      </p:pic>
      <p:pic>
        <p:nvPicPr>
          <p:cNvPr id="5" name="Graphique 4" descr="Personne confuse">
            <a:extLst>
              <a:ext uri="{FF2B5EF4-FFF2-40B4-BE49-F238E27FC236}">
                <a16:creationId xmlns:a16="http://schemas.microsoft.com/office/drawing/2014/main" id="{3F585401-9E51-8795-9852-A7189BA8641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275951" y="5256012"/>
            <a:ext cx="1513279" cy="1513279"/>
          </a:xfrm>
          <a:prstGeom prst="rect">
            <a:avLst/>
          </a:prstGeom>
        </p:spPr>
      </p:pic>
      <p:pic>
        <p:nvPicPr>
          <p:cNvPr id="15" name="Graphique 14" descr="Point d’interrogation">
            <a:extLst>
              <a:ext uri="{FF2B5EF4-FFF2-40B4-BE49-F238E27FC236}">
                <a16:creationId xmlns:a16="http://schemas.microsoft.com/office/drawing/2014/main" id="{6955B831-67CA-06B3-122C-4565C65BA099}"/>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4584540" y="4248895"/>
            <a:ext cx="914400" cy="914400"/>
          </a:xfrm>
          <a:prstGeom prst="rect">
            <a:avLst/>
          </a:prstGeom>
        </p:spPr>
      </p:pic>
      <p:grpSp>
        <p:nvGrpSpPr>
          <p:cNvPr id="11" name="Groupe 10">
            <a:extLst>
              <a:ext uri="{FF2B5EF4-FFF2-40B4-BE49-F238E27FC236}">
                <a16:creationId xmlns:a16="http://schemas.microsoft.com/office/drawing/2014/main" id="{CCC66189-92AF-EDEB-5840-93699F446915}"/>
              </a:ext>
            </a:extLst>
          </p:cNvPr>
          <p:cNvGrpSpPr/>
          <p:nvPr/>
        </p:nvGrpSpPr>
        <p:grpSpPr>
          <a:xfrm>
            <a:off x="6761843" y="2819960"/>
            <a:ext cx="1524000" cy="1784866"/>
            <a:chOff x="6761843" y="2819960"/>
            <a:chExt cx="1524000" cy="1784866"/>
          </a:xfrm>
        </p:grpSpPr>
        <p:pic>
          <p:nvPicPr>
            <p:cNvPr id="10" name="Graphique 9" descr="Internet">
              <a:extLst>
                <a:ext uri="{FF2B5EF4-FFF2-40B4-BE49-F238E27FC236}">
                  <a16:creationId xmlns:a16="http://schemas.microsoft.com/office/drawing/2014/main" id="{481C5731-D17C-8AEC-03E4-00C84A149B8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761843" y="3004626"/>
              <a:ext cx="1524000" cy="1600200"/>
            </a:xfrm>
            <a:prstGeom prst="rect">
              <a:avLst/>
            </a:prstGeom>
          </p:spPr>
        </p:pic>
        <p:sp>
          <p:nvSpPr>
            <p:cNvPr id="6" name="ZoneTexte 5">
              <a:extLst>
                <a:ext uri="{FF2B5EF4-FFF2-40B4-BE49-F238E27FC236}">
                  <a16:creationId xmlns:a16="http://schemas.microsoft.com/office/drawing/2014/main" id="{251016E9-AB22-9A85-A4A3-9668330495F5}"/>
                </a:ext>
              </a:extLst>
            </p:cNvPr>
            <p:cNvSpPr txBox="1"/>
            <p:nvPr/>
          </p:nvSpPr>
          <p:spPr>
            <a:xfrm>
              <a:off x="6965211" y="2819960"/>
              <a:ext cx="1236236" cy="369332"/>
            </a:xfrm>
            <a:prstGeom prst="rect">
              <a:avLst/>
            </a:prstGeom>
            <a:noFill/>
          </p:spPr>
          <p:txBody>
            <a:bodyPr wrap="none" rtlCol="0">
              <a:spAutoFit/>
            </a:bodyPr>
            <a:lstStyle/>
            <a:p>
              <a:r>
                <a:rPr lang="fr-FR" b="1" dirty="0"/>
                <a:t>Chat GPT</a:t>
              </a:r>
            </a:p>
          </p:txBody>
        </p:sp>
        <p:pic>
          <p:nvPicPr>
            <p:cNvPr id="8" name="Image 7">
              <a:extLst>
                <a:ext uri="{FF2B5EF4-FFF2-40B4-BE49-F238E27FC236}">
                  <a16:creationId xmlns:a16="http://schemas.microsoft.com/office/drawing/2014/main" id="{5160FFD2-58ED-1874-8079-8AFEC7767E4E}"/>
                </a:ext>
              </a:extLst>
            </p:cNvPr>
            <p:cNvPicPr>
              <a:picLocks noChangeAspect="1"/>
            </p:cNvPicPr>
            <p:nvPr/>
          </p:nvPicPr>
          <p:blipFill>
            <a:blip r:embed="rId13"/>
            <a:stretch>
              <a:fillRect/>
            </a:stretch>
          </p:blipFill>
          <p:spPr>
            <a:xfrm>
              <a:off x="7268705" y="3429000"/>
              <a:ext cx="546819" cy="556689"/>
            </a:xfrm>
            <a:prstGeom prst="rect">
              <a:avLst/>
            </a:prstGeom>
          </p:spPr>
        </p:pic>
      </p:grpSp>
      <p:sp>
        <p:nvSpPr>
          <p:cNvPr id="12" name="ZoneTexte 11">
            <a:extLst>
              <a:ext uri="{FF2B5EF4-FFF2-40B4-BE49-F238E27FC236}">
                <a16:creationId xmlns:a16="http://schemas.microsoft.com/office/drawing/2014/main" id="{AB3DDBE7-3D05-95D8-63E1-84F6AAC545BD}"/>
              </a:ext>
            </a:extLst>
          </p:cNvPr>
          <p:cNvSpPr txBox="1"/>
          <p:nvPr/>
        </p:nvSpPr>
        <p:spPr>
          <a:xfrm>
            <a:off x="273599" y="5163295"/>
            <a:ext cx="3200401" cy="923330"/>
          </a:xfrm>
          <a:prstGeom prst="rect">
            <a:avLst/>
          </a:prstGeom>
          <a:noFill/>
        </p:spPr>
        <p:txBody>
          <a:bodyPr wrap="square">
            <a:spAutoFit/>
          </a:bodyPr>
          <a:lstStyle/>
          <a:p>
            <a:pPr algn="ctr"/>
            <a:r>
              <a:rPr lang="fr-FR" b="1" dirty="0"/>
              <a:t>(*) depuis Aout 2024 accès</a:t>
            </a:r>
          </a:p>
          <a:p>
            <a:pPr algn="ctr"/>
            <a:r>
              <a:rPr lang="fr-FR" b="1" dirty="0"/>
              <a:t>combiné possible</a:t>
            </a:r>
          </a:p>
          <a:p>
            <a:pPr algn="ctr"/>
            <a:r>
              <a:rPr lang="fr-FR" b="1" dirty="0"/>
              <a:t> au </a:t>
            </a:r>
            <a:r>
              <a:rPr lang="fr-FR" b="1" u="sng" dirty="0"/>
              <a:t>moteur + l’agent IA </a:t>
            </a:r>
          </a:p>
        </p:txBody>
      </p:sp>
      <p:pic>
        <p:nvPicPr>
          <p:cNvPr id="16" name="Image 15">
            <a:extLst>
              <a:ext uri="{FF2B5EF4-FFF2-40B4-BE49-F238E27FC236}">
                <a16:creationId xmlns:a16="http://schemas.microsoft.com/office/drawing/2014/main" id="{0DE428BF-9C26-AC3E-25D8-D9B3A5E2DB48}"/>
              </a:ext>
            </a:extLst>
          </p:cNvPr>
          <p:cNvPicPr>
            <a:picLocks noChangeAspect="1"/>
          </p:cNvPicPr>
          <p:nvPr/>
        </p:nvPicPr>
        <p:blipFill>
          <a:blip r:embed="rId14"/>
          <a:stretch>
            <a:fillRect/>
          </a:stretch>
        </p:blipFill>
        <p:spPr>
          <a:xfrm>
            <a:off x="444359" y="6150012"/>
            <a:ext cx="3057525" cy="447675"/>
          </a:xfrm>
          <a:prstGeom prst="rect">
            <a:avLst/>
          </a:prstGeom>
        </p:spPr>
      </p:pic>
      <p:sp>
        <p:nvSpPr>
          <p:cNvPr id="21" name="Espace réservé du numéro de diapositive 20"/>
          <p:cNvSpPr>
            <a:spLocks noGrp="1"/>
          </p:cNvSpPr>
          <p:nvPr>
            <p:ph type="sldNum" idx="3"/>
          </p:nvPr>
        </p:nvSpPr>
        <p:spPr/>
        <p:txBody>
          <a:bodyPr/>
          <a:lstStyle/>
          <a:p>
            <a:fld id="{781BBC9B-C74A-4B3A-8170-2DD15E7FF3AE}" type="slidenum">
              <a:rPr lang="fr-FR" smtClean="0"/>
              <a:t>14</a:t>
            </a:fld>
            <a:endParaRPr lang="fr-FR"/>
          </a:p>
        </p:txBody>
      </p:sp>
    </p:spTree>
    <p:extLst>
      <p:ext uri="{BB962C8B-B14F-4D97-AF65-F5344CB8AC3E}">
        <p14:creationId xmlns:p14="http://schemas.microsoft.com/office/powerpoint/2010/main" val="4121163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223" y="163924"/>
            <a:ext cx="9639176" cy="1926336"/>
          </a:xfrm>
          <a:solidFill>
            <a:schemeClr val="bg2">
              <a:lumMod val="25000"/>
            </a:schemeClr>
          </a:solidFill>
        </p:spPr>
        <p:txBody>
          <a:bodyPr/>
          <a:lstStyle/>
          <a:p>
            <a:pPr algn="ctr">
              <a:lnSpc>
                <a:spcPct val="100000"/>
              </a:lnSpc>
            </a:pPr>
            <a:r>
              <a:rPr lang="fr-FR" sz="2400" dirty="0">
                <a:solidFill>
                  <a:schemeClr val="bg1"/>
                </a:solidFill>
                <a:latin typeface="Arial" panose="020B0604020202020204" pitchFamily="34" charset="0"/>
                <a:cs typeface="Arial" panose="020B0604020202020204" pitchFamily="34" charset="0"/>
              </a:rPr>
              <a:t>Utilisation des moteurs de recherche</a:t>
            </a:r>
            <a:br>
              <a:rPr lang="fr-FR" sz="2400" dirty="0">
                <a:solidFill>
                  <a:schemeClr val="bg1"/>
                </a:solidFill>
                <a:latin typeface="Arial" panose="020B0604020202020204" pitchFamily="34" charset="0"/>
                <a:cs typeface="Arial" panose="020B0604020202020204" pitchFamily="34" charset="0"/>
              </a:rPr>
            </a:br>
            <a:r>
              <a:rPr lang="fr-FR" sz="2400" dirty="0">
                <a:solidFill>
                  <a:schemeClr val="bg1"/>
                </a:solidFill>
                <a:latin typeface="Arial" panose="020B0604020202020204" pitchFamily="34" charset="0"/>
                <a:cs typeface="Arial" panose="020B0604020202020204" pitchFamily="34" charset="0"/>
              </a:rPr>
              <a:t> ou des agents conversationnels (</a:t>
            </a:r>
            <a:r>
              <a:rPr lang="fr-FR" sz="2400" dirty="0" err="1">
                <a:solidFill>
                  <a:schemeClr val="bg1"/>
                </a:solidFill>
                <a:latin typeface="Arial" panose="020B0604020202020204" pitchFamily="34" charset="0"/>
                <a:cs typeface="Arial" panose="020B0604020202020204" pitchFamily="34" charset="0"/>
              </a:rPr>
              <a:t>chatbot</a:t>
            </a:r>
            <a:r>
              <a:rPr lang="fr-FR" sz="2400" dirty="0">
                <a:solidFill>
                  <a:schemeClr val="bg1"/>
                </a:solidFill>
                <a:latin typeface="Arial" panose="020B0604020202020204" pitchFamily="34" charset="0"/>
                <a:cs typeface="Arial" panose="020B0604020202020204" pitchFamily="34" charset="0"/>
              </a:rPr>
              <a:t>) ?</a:t>
            </a:r>
            <a:br>
              <a:rPr lang="fr-FR" sz="2400" dirty="0">
                <a:solidFill>
                  <a:schemeClr val="bg1"/>
                </a:solidFill>
                <a:latin typeface="Arial" panose="020B0604020202020204" pitchFamily="34" charset="0"/>
                <a:cs typeface="Arial" panose="020B0604020202020204" pitchFamily="34" charset="0"/>
              </a:rPr>
            </a:br>
            <a:r>
              <a:rPr lang="fr-FR" sz="2800" b="1" dirty="0">
                <a:solidFill>
                  <a:schemeClr val="bg1"/>
                </a:solidFill>
                <a:latin typeface="Arial" panose="020B0604020202020204" pitchFamily="34" charset="0"/>
                <a:cs typeface="Arial" panose="020B0604020202020204" pitchFamily="34" charset="0"/>
              </a:rPr>
              <a:t>Moteurs de recherche – usage répandu </a:t>
            </a:r>
          </a:p>
        </p:txBody>
      </p:sp>
      <p:pic>
        <p:nvPicPr>
          <p:cNvPr id="7" name="Graphique 6" descr="Loupe">
            <a:extLst>
              <a:ext uri="{FF2B5EF4-FFF2-40B4-BE49-F238E27FC236}">
                <a16:creationId xmlns:a16="http://schemas.microsoft.com/office/drawing/2014/main" id="{4D3BEA2A-828C-916A-C016-2F6C130F499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830795" y="4769985"/>
            <a:ext cx="914400" cy="914400"/>
          </a:xfrm>
          <a:prstGeom prst="rect">
            <a:avLst/>
          </a:prstGeom>
        </p:spPr>
      </p:pic>
      <p:pic>
        <p:nvPicPr>
          <p:cNvPr id="9" name="Graphique 8" descr="Internet">
            <a:extLst>
              <a:ext uri="{FF2B5EF4-FFF2-40B4-BE49-F238E27FC236}">
                <a16:creationId xmlns:a16="http://schemas.microsoft.com/office/drawing/2014/main" id="{31BB05EB-104F-E3B1-87C1-84CE2D20E06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90165" y="2129563"/>
            <a:ext cx="1524000" cy="1600200"/>
          </a:xfrm>
          <a:prstGeom prst="rect">
            <a:avLst/>
          </a:prstGeom>
        </p:spPr>
      </p:pic>
      <p:pic>
        <p:nvPicPr>
          <p:cNvPr id="10" name="Graphique 9" descr="Internet">
            <a:extLst>
              <a:ext uri="{FF2B5EF4-FFF2-40B4-BE49-F238E27FC236}">
                <a16:creationId xmlns:a16="http://schemas.microsoft.com/office/drawing/2014/main" id="{481C5731-D17C-8AEC-03E4-00C84A149B8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232003" y="2552467"/>
            <a:ext cx="1524000" cy="1600200"/>
          </a:xfrm>
          <a:prstGeom prst="rect">
            <a:avLst/>
          </a:prstGeom>
        </p:spPr>
      </p:pic>
      <p:pic>
        <p:nvPicPr>
          <p:cNvPr id="11" name="Graphique 10" descr="Internet">
            <a:extLst>
              <a:ext uri="{FF2B5EF4-FFF2-40B4-BE49-F238E27FC236}">
                <a16:creationId xmlns:a16="http://schemas.microsoft.com/office/drawing/2014/main" id="{6F67E432-F3A9-033F-FF94-D2F65E8DF6E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050376" y="2941320"/>
            <a:ext cx="1524000" cy="1600200"/>
          </a:xfrm>
          <a:prstGeom prst="rect">
            <a:avLst/>
          </a:prstGeom>
        </p:spPr>
      </p:pic>
      <p:sp>
        <p:nvSpPr>
          <p:cNvPr id="12" name="ZoneTexte 11">
            <a:extLst>
              <a:ext uri="{FF2B5EF4-FFF2-40B4-BE49-F238E27FC236}">
                <a16:creationId xmlns:a16="http://schemas.microsoft.com/office/drawing/2014/main" id="{4AEEF9FD-4B9B-1565-49A8-719A80844C3E}"/>
              </a:ext>
            </a:extLst>
          </p:cNvPr>
          <p:cNvSpPr txBox="1"/>
          <p:nvPr/>
        </p:nvSpPr>
        <p:spPr>
          <a:xfrm>
            <a:off x="2296967" y="2125758"/>
            <a:ext cx="834396" cy="369332"/>
          </a:xfrm>
          <a:prstGeom prst="rect">
            <a:avLst/>
          </a:prstGeom>
          <a:noFill/>
        </p:spPr>
        <p:txBody>
          <a:bodyPr wrap="none" rtlCol="0">
            <a:spAutoFit/>
          </a:bodyPr>
          <a:lstStyle/>
          <a:p>
            <a:r>
              <a:rPr lang="fr-FR" dirty="0"/>
              <a:t>Yahoo</a:t>
            </a:r>
          </a:p>
        </p:txBody>
      </p:sp>
      <p:sp>
        <p:nvSpPr>
          <p:cNvPr id="13" name="ZoneTexte 12">
            <a:extLst>
              <a:ext uri="{FF2B5EF4-FFF2-40B4-BE49-F238E27FC236}">
                <a16:creationId xmlns:a16="http://schemas.microsoft.com/office/drawing/2014/main" id="{6A234FEC-D7F8-DE84-1014-C219B3D579BC}"/>
              </a:ext>
            </a:extLst>
          </p:cNvPr>
          <p:cNvSpPr txBox="1"/>
          <p:nvPr/>
        </p:nvSpPr>
        <p:spPr>
          <a:xfrm>
            <a:off x="4994003" y="2509009"/>
            <a:ext cx="928459" cy="369332"/>
          </a:xfrm>
          <a:prstGeom prst="rect">
            <a:avLst/>
          </a:prstGeom>
          <a:noFill/>
        </p:spPr>
        <p:txBody>
          <a:bodyPr wrap="none" rtlCol="0">
            <a:spAutoFit/>
          </a:bodyPr>
          <a:lstStyle/>
          <a:p>
            <a:r>
              <a:rPr lang="fr-FR" dirty="0"/>
              <a:t>Google</a:t>
            </a:r>
          </a:p>
        </p:txBody>
      </p:sp>
      <p:sp>
        <p:nvSpPr>
          <p:cNvPr id="14" name="ZoneTexte 13">
            <a:extLst>
              <a:ext uri="{FF2B5EF4-FFF2-40B4-BE49-F238E27FC236}">
                <a16:creationId xmlns:a16="http://schemas.microsoft.com/office/drawing/2014/main" id="{BC1B2A89-AEBE-D43F-DC03-449A75343122}"/>
              </a:ext>
            </a:extLst>
          </p:cNvPr>
          <p:cNvSpPr txBox="1"/>
          <p:nvPr/>
        </p:nvSpPr>
        <p:spPr>
          <a:xfrm>
            <a:off x="8366760" y="3017520"/>
            <a:ext cx="646331" cy="369332"/>
          </a:xfrm>
          <a:prstGeom prst="rect">
            <a:avLst/>
          </a:prstGeom>
          <a:noFill/>
        </p:spPr>
        <p:txBody>
          <a:bodyPr wrap="none" rtlCol="0">
            <a:spAutoFit/>
          </a:bodyPr>
          <a:lstStyle/>
          <a:p>
            <a:r>
              <a:rPr lang="fr-FR" dirty="0"/>
              <a:t>Bing</a:t>
            </a:r>
          </a:p>
        </p:txBody>
      </p:sp>
      <p:pic>
        <p:nvPicPr>
          <p:cNvPr id="22" name="Graphique 21" descr="Flèche : courbe dans le sens des aiguilles d’une montre">
            <a:extLst>
              <a:ext uri="{FF2B5EF4-FFF2-40B4-BE49-F238E27FC236}">
                <a16:creationId xmlns:a16="http://schemas.microsoft.com/office/drawing/2014/main" id="{BB1147C8-C534-63CA-F325-1B53B7931F5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19673190">
            <a:off x="2276964" y="3430704"/>
            <a:ext cx="865228" cy="2344811"/>
          </a:xfrm>
          <a:prstGeom prst="rect">
            <a:avLst/>
          </a:prstGeom>
        </p:spPr>
      </p:pic>
      <p:pic>
        <p:nvPicPr>
          <p:cNvPr id="24" name="Graphique 23" descr="Flèche : courbe dans le sens inverse des aiguilles d’une montre">
            <a:extLst>
              <a:ext uri="{FF2B5EF4-FFF2-40B4-BE49-F238E27FC236}">
                <a16:creationId xmlns:a16="http://schemas.microsoft.com/office/drawing/2014/main" id="{D9BB141E-197B-5579-264B-C0627F029585}"/>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5000350">
            <a:off x="5815438" y="3691876"/>
            <a:ext cx="745707" cy="2405047"/>
          </a:xfrm>
          <a:prstGeom prst="rect">
            <a:avLst/>
          </a:prstGeom>
        </p:spPr>
      </p:pic>
      <p:pic>
        <p:nvPicPr>
          <p:cNvPr id="26" name="Graphique 25" descr="Flèche : tout droit">
            <a:extLst>
              <a:ext uri="{FF2B5EF4-FFF2-40B4-BE49-F238E27FC236}">
                <a16:creationId xmlns:a16="http://schemas.microsoft.com/office/drawing/2014/main" id="{38F9569A-881A-86D1-9535-0B7AF0CDCFC5}"/>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6460032">
            <a:off x="4053642" y="3939600"/>
            <a:ext cx="1183445" cy="914400"/>
          </a:xfrm>
          <a:prstGeom prst="rect">
            <a:avLst/>
          </a:prstGeom>
        </p:spPr>
      </p:pic>
      <p:pic>
        <p:nvPicPr>
          <p:cNvPr id="30" name="Graphique 29" descr="Homme">
            <a:extLst>
              <a:ext uri="{FF2B5EF4-FFF2-40B4-BE49-F238E27FC236}">
                <a16:creationId xmlns:a16="http://schemas.microsoft.com/office/drawing/2014/main" id="{04D89006-B8A2-1DE6-2D69-7B6D840487D2}"/>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3326918" y="5724631"/>
            <a:ext cx="914400" cy="914400"/>
          </a:xfrm>
          <a:prstGeom prst="rect">
            <a:avLst/>
          </a:prstGeom>
        </p:spPr>
      </p:pic>
      <p:pic>
        <p:nvPicPr>
          <p:cNvPr id="32" name="Graphique 31" descr="Femme">
            <a:extLst>
              <a:ext uri="{FF2B5EF4-FFF2-40B4-BE49-F238E27FC236}">
                <a16:creationId xmlns:a16="http://schemas.microsoft.com/office/drawing/2014/main" id="{49CCAB08-3E7A-8FF3-F41A-1F8BCFE028A0}"/>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4014988" y="5724631"/>
            <a:ext cx="914400" cy="914400"/>
          </a:xfrm>
          <a:prstGeom prst="rect">
            <a:avLst/>
          </a:prstGeom>
        </p:spPr>
      </p:pic>
      <p:pic>
        <p:nvPicPr>
          <p:cNvPr id="36" name="Graphique 35" descr="Homme avec canne">
            <a:extLst>
              <a:ext uri="{FF2B5EF4-FFF2-40B4-BE49-F238E27FC236}">
                <a16:creationId xmlns:a16="http://schemas.microsoft.com/office/drawing/2014/main" id="{B995EFC3-D80F-F042-20B9-D53430C23F20}"/>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2674163" y="5724631"/>
            <a:ext cx="914400" cy="914400"/>
          </a:xfrm>
          <a:prstGeom prst="rect">
            <a:avLst/>
          </a:prstGeom>
        </p:spPr>
      </p:pic>
      <p:pic>
        <p:nvPicPr>
          <p:cNvPr id="40" name="Graphique 39" descr="Personne confuse">
            <a:extLst>
              <a:ext uri="{FF2B5EF4-FFF2-40B4-BE49-F238E27FC236}">
                <a16:creationId xmlns:a16="http://schemas.microsoft.com/office/drawing/2014/main" id="{59CA202D-D693-210E-037F-677644DC62E5}"/>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4803382" y="5764877"/>
            <a:ext cx="914400" cy="914400"/>
          </a:xfrm>
          <a:prstGeom prst="rect">
            <a:avLst/>
          </a:prstGeom>
        </p:spPr>
      </p:pic>
      <p:sp>
        <p:nvSpPr>
          <p:cNvPr id="41" name="ZoneTexte 40">
            <a:extLst>
              <a:ext uri="{FF2B5EF4-FFF2-40B4-BE49-F238E27FC236}">
                <a16:creationId xmlns:a16="http://schemas.microsoft.com/office/drawing/2014/main" id="{9B672A2D-F106-4FF3-E7FD-0C747A1440D2}"/>
              </a:ext>
            </a:extLst>
          </p:cNvPr>
          <p:cNvSpPr txBox="1"/>
          <p:nvPr/>
        </p:nvSpPr>
        <p:spPr>
          <a:xfrm>
            <a:off x="5703972" y="5312966"/>
            <a:ext cx="3813865" cy="646331"/>
          </a:xfrm>
          <a:prstGeom prst="rect">
            <a:avLst/>
          </a:prstGeom>
          <a:noFill/>
        </p:spPr>
        <p:txBody>
          <a:bodyPr wrap="none" rtlCol="0">
            <a:spAutoFit/>
          </a:bodyPr>
          <a:lstStyle/>
          <a:p>
            <a:pPr algn="ctr"/>
            <a:r>
              <a:rPr lang="fr-FR" dirty="0"/>
              <a:t>Usage quotidien des consultations</a:t>
            </a:r>
          </a:p>
          <a:p>
            <a:pPr algn="ctr"/>
            <a:r>
              <a:rPr lang="fr-FR" dirty="0"/>
              <a:t>via les moteurs de recherche</a:t>
            </a:r>
          </a:p>
        </p:txBody>
      </p:sp>
      <p:sp>
        <p:nvSpPr>
          <p:cNvPr id="16" name="Espace réservé du numéro de diapositive 15"/>
          <p:cNvSpPr>
            <a:spLocks noGrp="1"/>
          </p:cNvSpPr>
          <p:nvPr>
            <p:ph type="sldNum" idx="3"/>
          </p:nvPr>
        </p:nvSpPr>
        <p:spPr/>
        <p:txBody>
          <a:bodyPr/>
          <a:lstStyle/>
          <a:p>
            <a:fld id="{781BBC9B-C74A-4B3A-8170-2DD15E7FF3AE}" type="slidenum">
              <a:rPr lang="fr-FR" smtClean="0"/>
              <a:t>15</a:t>
            </a:fld>
            <a:endParaRPr lang="fr-FR"/>
          </a:p>
        </p:txBody>
      </p:sp>
    </p:spTree>
    <p:extLst>
      <p:ext uri="{BB962C8B-B14F-4D97-AF65-F5344CB8AC3E}">
        <p14:creationId xmlns:p14="http://schemas.microsoft.com/office/powerpoint/2010/main" val="37821492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4"/>
          <p:cNvSpPr>
            <a:spLocks noGrp="1"/>
          </p:cNvSpPr>
          <p:nvPr>
            <p:ph/>
          </p:nvPr>
        </p:nvSpPr>
        <p:spPr>
          <a:xfrm>
            <a:off x="321275" y="2264010"/>
            <a:ext cx="11127622" cy="4462926"/>
          </a:xfrm>
        </p:spPr>
        <p:txBody>
          <a:bodyPr anchor="t">
            <a:normAutofit/>
          </a:bodyPr>
          <a:lstStyle/>
          <a:p>
            <a:pPr marL="0" indent="0" algn="just">
              <a:buNone/>
            </a:pPr>
            <a:endParaRPr lang="fr-FR" sz="3200" dirty="0">
              <a:latin typeface="Bookman Old Style" panose="02050604050505020204" pitchFamily="18" charset="0"/>
            </a:endParaRPr>
          </a:p>
          <a:p>
            <a:endParaRPr lang="fr-FR" sz="3200" dirty="0">
              <a:latin typeface="Bookman Old Style" panose="02050604050505020204" pitchFamily="18" charset="0"/>
            </a:endParaRPr>
          </a:p>
          <a:p>
            <a:pPr marL="0" indent="0" algn="just">
              <a:buNone/>
            </a:pPr>
            <a:endParaRPr lang="fr-FR" sz="3200" dirty="0">
              <a:latin typeface="Bookman Old Style" panose="02050604050505020204" pitchFamily="18" charset="0"/>
            </a:endParaRPr>
          </a:p>
          <a:p>
            <a:pPr marL="0" indent="0" algn="just">
              <a:buNone/>
            </a:pPr>
            <a:endParaRPr lang="fr-FR" sz="3200" dirty="0">
              <a:latin typeface="Bookman Old Style" panose="02050604050505020204" pitchFamily="18" charset="0"/>
            </a:endParaRPr>
          </a:p>
        </p:txBody>
      </p:sp>
      <p:pic>
        <p:nvPicPr>
          <p:cNvPr id="5" name="Graphique 4" descr="Webcam">
            <a:extLst>
              <a:ext uri="{FF2B5EF4-FFF2-40B4-BE49-F238E27FC236}">
                <a16:creationId xmlns:a16="http://schemas.microsoft.com/office/drawing/2014/main" id="{B6FE05E9-BEA9-0EB0-F947-7550988E4ED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493475" y="3376400"/>
            <a:ext cx="914400" cy="914400"/>
          </a:xfrm>
          <a:prstGeom prst="rect">
            <a:avLst/>
          </a:prstGeom>
        </p:spPr>
      </p:pic>
      <p:pic>
        <p:nvPicPr>
          <p:cNvPr id="7" name="Graphique 6" descr="Cloud Computing">
            <a:extLst>
              <a:ext uri="{FF2B5EF4-FFF2-40B4-BE49-F238E27FC236}">
                <a16:creationId xmlns:a16="http://schemas.microsoft.com/office/drawing/2014/main" id="{52D22C06-8921-97AD-069E-FB2EFE1CED6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611105" y="2771571"/>
            <a:ext cx="914400" cy="914400"/>
          </a:xfrm>
          <a:prstGeom prst="rect">
            <a:avLst/>
          </a:prstGeom>
        </p:spPr>
      </p:pic>
      <p:pic>
        <p:nvPicPr>
          <p:cNvPr id="9" name="Graphique 8" descr="Robot">
            <a:extLst>
              <a:ext uri="{FF2B5EF4-FFF2-40B4-BE49-F238E27FC236}">
                <a16:creationId xmlns:a16="http://schemas.microsoft.com/office/drawing/2014/main" id="{956F31FF-8867-BF3C-6B74-60C3487FFFE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43103" y="2433166"/>
            <a:ext cx="914400" cy="914400"/>
          </a:xfrm>
          <a:prstGeom prst="rect">
            <a:avLst/>
          </a:prstGeom>
        </p:spPr>
      </p:pic>
      <p:pic>
        <p:nvPicPr>
          <p:cNvPr id="11" name="Graphique 10" descr="Télécopie">
            <a:extLst>
              <a:ext uri="{FF2B5EF4-FFF2-40B4-BE49-F238E27FC236}">
                <a16:creationId xmlns:a16="http://schemas.microsoft.com/office/drawing/2014/main" id="{45F89D3B-6D1E-8AE9-DE2D-D1D9B33F2E4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492765" y="4038273"/>
            <a:ext cx="914400" cy="914400"/>
          </a:xfrm>
          <a:prstGeom prst="rect">
            <a:avLst/>
          </a:prstGeom>
        </p:spPr>
      </p:pic>
      <p:sp>
        <p:nvSpPr>
          <p:cNvPr id="12" name="ZoneTexte 11">
            <a:extLst>
              <a:ext uri="{FF2B5EF4-FFF2-40B4-BE49-F238E27FC236}">
                <a16:creationId xmlns:a16="http://schemas.microsoft.com/office/drawing/2014/main" id="{33D0A413-8C54-130E-C17B-DAD4B695A825}"/>
              </a:ext>
            </a:extLst>
          </p:cNvPr>
          <p:cNvSpPr txBox="1"/>
          <p:nvPr/>
        </p:nvSpPr>
        <p:spPr>
          <a:xfrm>
            <a:off x="327389" y="3347566"/>
            <a:ext cx="1479892" cy="646331"/>
          </a:xfrm>
          <a:prstGeom prst="rect">
            <a:avLst/>
          </a:prstGeom>
          <a:noFill/>
        </p:spPr>
        <p:txBody>
          <a:bodyPr wrap="none" rtlCol="0">
            <a:spAutoFit/>
          </a:bodyPr>
          <a:lstStyle/>
          <a:p>
            <a:pPr algn="ctr"/>
            <a:r>
              <a:rPr lang="fr-FR" dirty="0"/>
              <a:t>robots</a:t>
            </a:r>
          </a:p>
          <a:p>
            <a:pPr algn="ctr"/>
            <a:r>
              <a:rPr lang="fr-FR" dirty="0"/>
              <a:t> d’indexation</a:t>
            </a:r>
          </a:p>
        </p:txBody>
      </p:sp>
      <p:sp>
        <p:nvSpPr>
          <p:cNvPr id="13" name="ZoneTexte 12">
            <a:extLst>
              <a:ext uri="{FF2B5EF4-FFF2-40B4-BE49-F238E27FC236}">
                <a16:creationId xmlns:a16="http://schemas.microsoft.com/office/drawing/2014/main" id="{1D654186-1CDC-4939-E13E-82A4C40B2154}"/>
              </a:ext>
            </a:extLst>
          </p:cNvPr>
          <p:cNvSpPr txBox="1"/>
          <p:nvPr/>
        </p:nvSpPr>
        <p:spPr>
          <a:xfrm>
            <a:off x="2120165" y="3830837"/>
            <a:ext cx="1544012" cy="923330"/>
          </a:xfrm>
          <a:prstGeom prst="rect">
            <a:avLst/>
          </a:prstGeom>
          <a:noFill/>
        </p:spPr>
        <p:txBody>
          <a:bodyPr wrap="none" rtlCol="0">
            <a:spAutoFit/>
          </a:bodyPr>
          <a:lstStyle/>
          <a:p>
            <a:pPr algn="ctr"/>
            <a:r>
              <a:rPr lang="fr-FR" dirty="0"/>
              <a:t>parcours</a:t>
            </a:r>
          </a:p>
          <a:p>
            <a:pPr algn="ctr"/>
            <a:r>
              <a:rPr lang="fr-FR" dirty="0"/>
              <a:t>systématique</a:t>
            </a:r>
          </a:p>
          <a:p>
            <a:pPr algn="ctr"/>
            <a:r>
              <a:rPr lang="fr-FR" dirty="0"/>
              <a:t>du web</a:t>
            </a:r>
          </a:p>
        </p:txBody>
      </p:sp>
      <p:sp>
        <p:nvSpPr>
          <p:cNvPr id="14" name="ZoneTexte 13">
            <a:extLst>
              <a:ext uri="{FF2B5EF4-FFF2-40B4-BE49-F238E27FC236}">
                <a16:creationId xmlns:a16="http://schemas.microsoft.com/office/drawing/2014/main" id="{47C99DEA-86CC-F905-53D8-0B6269AA21AE}"/>
              </a:ext>
            </a:extLst>
          </p:cNvPr>
          <p:cNvSpPr txBox="1"/>
          <p:nvPr/>
        </p:nvSpPr>
        <p:spPr>
          <a:xfrm>
            <a:off x="4241764" y="4292502"/>
            <a:ext cx="1505540" cy="646331"/>
          </a:xfrm>
          <a:prstGeom prst="rect">
            <a:avLst/>
          </a:prstGeom>
          <a:noFill/>
        </p:spPr>
        <p:txBody>
          <a:bodyPr wrap="none" rtlCol="0">
            <a:spAutoFit/>
          </a:bodyPr>
          <a:lstStyle/>
          <a:p>
            <a:pPr algn="ctr"/>
            <a:r>
              <a:rPr lang="fr-FR" dirty="0"/>
              <a:t>collecte</a:t>
            </a:r>
          </a:p>
          <a:p>
            <a:pPr algn="ctr"/>
            <a:r>
              <a:rPr lang="fr-FR" dirty="0"/>
              <a:t>des données</a:t>
            </a:r>
          </a:p>
        </p:txBody>
      </p:sp>
      <p:sp>
        <p:nvSpPr>
          <p:cNvPr id="15" name="ZoneTexte 14">
            <a:extLst>
              <a:ext uri="{FF2B5EF4-FFF2-40B4-BE49-F238E27FC236}">
                <a16:creationId xmlns:a16="http://schemas.microsoft.com/office/drawing/2014/main" id="{0DC79B36-8475-49DB-9FAA-8718DEC40FB9}"/>
              </a:ext>
            </a:extLst>
          </p:cNvPr>
          <p:cNvSpPr txBox="1"/>
          <p:nvPr/>
        </p:nvSpPr>
        <p:spPr>
          <a:xfrm>
            <a:off x="6254904" y="4952673"/>
            <a:ext cx="1390124" cy="923330"/>
          </a:xfrm>
          <a:prstGeom prst="rect">
            <a:avLst/>
          </a:prstGeom>
          <a:noFill/>
        </p:spPr>
        <p:txBody>
          <a:bodyPr wrap="none" rtlCol="0">
            <a:spAutoFit/>
          </a:bodyPr>
          <a:lstStyle/>
          <a:p>
            <a:pPr algn="ctr"/>
            <a:r>
              <a:rPr lang="fr-FR" dirty="0"/>
              <a:t>analyse</a:t>
            </a:r>
          </a:p>
          <a:p>
            <a:pPr algn="ctr"/>
            <a:r>
              <a:rPr lang="fr-FR" dirty="0"/>
              <a:t> du contenu</a:t>
            </a:r>
          </a:p>
          <a:p>
            <a:pPr algn="ctr"/>
            <a:r>
              <a:rPr lang="fr-FR" dirty="0"/>
              <a:t>des pages </a:t>
            </a:r>
          </a:p>
        </p:txBody>
      </p:sp>
      <p:sp>
        <p:nvSpPr>
          <p:cNvPr id="18" name="ZoneTexte 17">
            <a:extLst>
              <a:ext uri="{FF2B5EF4-FFF2-40B4-BE49-F238E27FC236}">
                <a16:creationId xmlns:a16="http://schemas.microsoft.com/office/drawing/2014/main" id="{AA998CBA-7F7A-C15A-1473-CFF382C4614F}"/>
              </a:ext>
            </a:extLst>
          </p:cNvPr>
          <p:cNvSpPr txBox="1"/>
          <p:nvPr/>
        </p:nvSpPr>
        <p:spPr>
          <a:xfrm>
            <a:off x="8363196" y="5733038"/>
            <a:ext cx="1172117" cy="646331"/>
          </a:xfrm>
          <a:prstGeom prst="rect">
            <a:avLst/>
          </a:prstGeom>
          <a:noFill/>
        </p:spPr>
        <p:txBody>
          <a:bodyPr wrap="none" rtlCol="0">
            <a:spAutoFit/>
          </a:bodyPr>
          <a:lstStyle/>
          <a:p>
            <a:pPr algn="ctr"/>
            <a:r>
              <a:rPr lang="fr-FR" dirty="0"/>
              <a:t>Stockage</a:t>
            </a:r>
          </a:p>
          <a:p>
            <a:pPr algn="ctr"/>
            <a:r>
              <a:rPr lang="fr-FR" dirty="0"/>
              <a:t>des index</a:t>
            </a:r>
          </a:p>
        </p:txBody>
      </p:sp>
      <p:sp>
        <p:nvSpPr>
          <p:cNvPr id="19" name="Flèche : droite 18">
            <a:extLst>
              <a:ext uri="{FF2B5EF4-FFF2-40B4-BE49-F238E27FC236}">
                <a16:creationId xmlns:a16="http://schemas.microsoft.com/office/drawing/2014/main" id="{10117FFC-BB30-0C87-B3C6-6215D237F497}"/>
              </a:ext>
            </a:extLst>
          </p:cNvPr>
          <p:cNvSpPr/>
          <p:nvPr/>
        </p:nvSpPr>
        <p:spPr>
          <a:xfrm rot="1415514">
            <a:off x="1747414" y="2968437"/>
            <a:ext cx="643737" cy="3231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lèche : droite 19">
            <a:extLst>
              <a:ext uri="{FF2B5EF4-FFF2-40B4-BE49-F238E27FC236}">
                <a16:creationId xmlns:a16="http://schemas.microsoft.com/office/drawing/2014/main" id="{7C70443C-9A6D-C8DD-D44B-110D1FE87163}"/>
              </a:ext>
            </a:extLst>
          </p:cNvPr>
          <p:cNvSpPr/>
          <p:nvPr/>
        </p:nvSpPr>
        <p:spPr>
          <a:xfrm rot="1415514">
            <a:off x="3594019" y="3464290"/>
            <a:ext cx="643737" cy="3231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 droite 20">
            <a:extLst>
              <a:ext uri="{FF2B5EF4-FFF2-40B4-BE49-F238E27FC236}">
                <a16:creationId xmlns:a16="http://schemas.microsoft.com/office/drawing/2014/main" id="{2A4EF765-9FD0-5CAB-8C88-3D39BBB73B4A}"/>
              </a:ext>
            </a:extLst>
          </p:cNvPr>
          <p:cNvSpPr/>
          <p:nvPr/>
        </p:nvSpPr>
        <p:spPr>
          <a:xfrm rot="1415514">
            <a:off x="5544366" y="4056076"/>
            <a:ext cx="643737" cy="3231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 droite 21">
            <a:extLst>
              <a:ext uri="{FF2B5EF4-FFF2-40B4-BE49-F238E27FC236}">
                <a16:creationId xmlns:a16="http://schemas.microsoft.com/office/drawing/2014/main" id="{F2B93E02-BA0E-A458-548E-204AFAD296FA}"/>
              </a:ext>
            </a:extLst>
          </p:cNvPr>
          <p:cNvSpPr/>
          <p:nvPr/>
        </p:nvSpPr>
        <p:spPr>
          <a:xfrm rot="1415514">
            <a:off x="7716392" y="4791090"/>
            <a:ext cx="643737" cy="3231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Titre 23">
            <a:extLst>
              <a:ext uri="{FF2B5EF4-FFF2-40B4-BE49-F238E27FC236}">
                <a16:creationId xmlns:a16="http://schemas.microsoft.com/office/drawing/2014/main" id="{E2C414EC-D629-1541-03AA-FBF5A3864073}"/>
              </a:ext>
            </a:extLst>
          </p:cNvPr>
          <p:cNvSpPr>
            <a:spLocks noGrp="1"/>
          </p:cNvSpPr>
          <p:nvPr>
            <p:ph type="title"/>
          </p:nvPr>
        </p:nvSpPr>
        <p:spPr/>
        <p:txBody>
          <a:bodyPr/>
          <a:lstStyle/>
          <a:p>
            <a:endParaRPr lang="fr-FR" dirty="0"/>
          </a:p>
        </p:txBody>
      </p:sp>
      <p:sp>
        <p:nvSpPr>
          <p:cNvPr id="25" name="Titre 1">
            <a:extLst>
              <a:ext uri="{FF2B5EF4-FFF2-40B4-BE49-F238E27FC236}">
                <a16:creationId xmlns:a16="http://schemas.microsoft.com/office/drawing/2014/main" id="{182F551E-E1EB-D066-D461-3B7D68B09E11}"/>
              </a:ext>
            </a:extLst>
          </p:cNvPr>
          <p:cNvSpPr txBox="1">
            <a:spLocks/>
          </p:cNvSpPr>
          <p:nvPr/>
        </p:nvSpPr>
        <p:spPr>
          <a:xfrm>
            <a:off x="38223" y="187987"/>
            <a:ext cx="9639176" cy="1926336"/>
          </a:xfrm>
          <a:prstGeom prst="rect">
            <a:avLst/>
          </a:prstGeom>
          <a:solidFill>
            <a:schemeClr val="bg2">
              <a:lumMod val="25000"/>
            </a:schemeClr>
          </a:solid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fr-FR" sz="2400" dirty="0">
                <a:solidFill>
                  <a:schemeClr val="bg1"/>
                </a:solidFill>
                <a:latin typeface="Arial" panose="020B0604020202020204" pitchFamily="34" charset="0"/>
                <a:cs typeface="Arial" panose="020B0604020202020204" pitchFamily="34" charset="0"/>
              </a:rPr>
              <a:t>Utilisation des moteurs de recherche</a:t>
            </a:r>
            <a:br>
              <a:rPr lang="fr-FR" sz="2400" dirty="0">
                <a:solidFill>
                  <a:schemeClr val="bg1"/>
                </a:solidFill>
                <a:latin typeface="Arial" panose="020B0604020202020204" pitchFamily="34" charset="0"/>
                <a:cs typeface="Arial" panose="020B0604020202020204" pitchFamily="34" charset="0"/>
              </a:rPr>
            </a:br>
            <a:r>
              <a:rPr lang="fr-FR" sz="2400" dirty="0">
                <a:solidFill>
                  <a:schemeClr val="bg1"/>
                </a:solidFill>
                <a:latin typeface="Arial" panose="020B0604020202020204" pitchFamily="34" charset="0"/>
                <a:cs typeface="Arial" panose="020B0604020202020204" pitchFamily="34" charset="0"/>
              </a:rPr>
              <a:t> ou des agents conversationnels (</a:t>
            </a:r>
            <a:r>
              <a:rPr lang="fr-FR" sz="2400" dirty="0" err="1">
                <a:solidFill>
                  <a:schemeClr val="bg1"/>
                </a:solidFill>
                <a:latin typeface="Arial" panose="020B0604020202020204" pitchFamily="34" charset="0"/>
                <a:cs typeface="Arial" panose="020B0604020202020204" pitchFamily="34" charset="0"/>
              </a:rPr>
              <a:t>chatbot</a:t>
            </a:r>
            <a:r>
              <a:rPr lang="fr-FR" sz="2400" dirty="0">
                <a:solidFill>
                  <a:schemeClr val="bg1"/>
                </a:solidFill>
                <a:latin typeface="Arial" panose="020B0604020202020204" pitchFamily="34" charset="0"/>
                <a:cs typeface="Arial" panose="020B0604020202020204" pitchFamily="34" charset="0"/>
              </a:rPr>
              <a:t>) ?</a:t>
            </a:r>
            <a:br>
              <a:rPr lang="fr-FR" sz="2400" dirty="0">
                <a:solidFill>
                  <a:schemeClr val="bg1"/>
                </a:solidFill>
                <a:latin typeface="Arial" panose="020B0604020202020204" pitchFamily="34" charset="0"/>
                <a:cs typeface="Arial" panose="020B0604020202020204" pitchFamily="34" charset="0"/>
              </a:rPr>
            </a:br>
            <a:r>
              <a:rPr lang="fr-FR" sz="2800" b="1" dirty="0">
                <a:solidFill>
                  <a:schemeClr val="bg1"/>
                </a:solidFill>
                <a:latin typeface="Arial" panose="020B0604020202020204" pitchFamily="34" charset="0"/>
                <a:cs typeface="Arial" panose="020B0604020202020204" pitchFamily="34" charset="0"/>
              </a:rPr>
              <a:t>Moteurs de recherche – Indexation</a:t>
            </a:r>
          </a:p>
        </p:txBody>
      </p:sp>
      <p:pic>
        <p:nvPicPr>
          <p:cNvPr id="26" name="Graphique 25" descr="Base de données">
            <a:extLst>
              <a:ext uri="{FF2B5EF4-FFF2-40B4-BE49-F238E27FC236}">
                <a16:creationId xmlns:a16="http://schemas.microsoft.com/office/drawing/2014/main" id="{65FAE18A-5FF9-B3F2-EBCF-13304D626D4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8513631" y="4887428"/>
            <a:ext cx="914400" cy="914400"/>
          </a:xfrm>
          <a:prstGeom prst="rect">
            <a:avLst/>
          </a:prstGeom>
        </p:spPr>
      </p:pic>
      <p:sp>
        <p:nvSpPr>
          <p:cNvPr id="17" name="Espace réservé du numéro de diapositive 16"/>
          <p:cNvSpPr>
            <a:spLocks noGrp="1"/>
          </p:cNvSpPr>
          <p:nvPr>
            <p:ph type="sldNum" idx="3"/>
          </p:nvPr>
        </p:nvSpPr>
        <p:spPr/>
        <p:txBody>
          <a:bodyPr/>
          <a:lstStyle/>
          <a:p>
            <a:fld id="{781BBC9B-C74A-4B3A-8170-2DD15E7FF3AE}" type="slidenum">
              <a:rPr lang="fr-FR" smtClean="0"/>
              <a:t>16</a:t>
            </a:fld>
            <a:endParaRPr lang="fr-FR"/>
          </a:p>
        </p:txBody>
      </p:sp>
    </p:spTree>
    <p:extLst>
      <p:ext uri="{BB962C8B-B14F-4D97-AF65-F5344CB8AC3E}">
        <p14:creationId xmlns:p14="http://schemas.microsoft.com/office/powerpoint/2010/main" val="102137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8F5F8BCC-193D-2D45-DC1D-77E759BD7C3C}"/>
              </a:ext>
            </a:extLst>
          </p:cNvPr>
          <p:cNvSpPr txBox="1">
            <a:spLocks/>
          </p:cNvSpPr>
          <p:nvPr/>
        </p:nvSpPr>
        <p:spPr>
          <a:xfrm>
            <a:off x="38222" y="187987"/>
            <a:ext cx="10081137" cy="1372493"/>
          </a:xfrm>
          <a:prstGeom prst="rect">
            <a:avLst/>
          </a:prstGeom>
          <a:solidFill>
            <a:schemeClr val="bg2">
              <a:lumMod val="25000"/>
            </a:schemeClr>
          </a:solid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fr-FR" sz="2400" dirty="0">
                <a:solidFill>
                  <a:schemeClr val="bg1"/>
                </a:solidFill>
                <a:latin typeface="Arial" panose="020B0604020202020204" pitchFamily="34" charset="0"/>
                <a:cs typeface="Arial" panose="020B0604020202020204" pitchFamily="34" charset="0"/>
              </a:rPr>
              <a:t>Utilisation des moteurs de recherche</a:t>
            </a:r>
            <a:br>
              <a:rPr lang="fr-FR" sz="2400" dirty="0">
                <a:solidFill>
                  <a:schemeClr val="bg1"/>
                </a:solidFill>
                <a:latin typeface="Arial" panose="020B0604020202020204" pitchFamily="34" charset="0"/>
                <a:cs typeface="Arial" panose="020B0604020202020204" pitchFamily="34" charset="0"/>
              </a:rPr>
            </a:br>
            <a:r>
              <a:rPr lang="fr-FR" sz="2400" dirty="0">
                <a:solidFill>
                  <a:schemeClr val="bg1"/>
                </a:solidFill>
                <a:latin typeface="Arial" panose="020B0604020202020204" pitchFamily="34" charset="0"/>
                <a:cs typeface="Arial" panose="020B0604020202020204" pitchFamily="34" charset="0"/>
              </a:rPr>
              <a:t> ou des agents conversationnels (</a:t>
            </a:r>
            <a:r>
              <a:rPr lang="fr-FR" sz="2400" dirty="0" err="1">
                <a:solidFill>
                  <a:schemeClr val="bg1"/>
                </a:solidFill>
                <a:latin typeface="Arial" panose="020B0604020202020204" pitchFamily="34" charset="0"/>
                <a:cs typeface="Arial" panose="020B0604020202020204" pitchFamily="34" charset="0"/>
              </a:rPr>
              <a:t>chatbot</a:t>
            </a:r>
            <a:r>
              <a:rPr lang="fr-FR" sz="2400" dirty="0">
                <a:solidFill>
                  <a:schemeClr val="bg1"/>
                </a:solidFill>
                <a:latin typeface="Arial" panose="020B0604020202020204" pitchFamily="34" charset="0"/>
                <a:cs typeface="Arial" panose="020B0604020202020204" pitchFamily="34" charset="0"/>
              </a:rPr>
              <a:t>) ?</a:t>
            </a:r>
            <a:br>
              <a:rPr lang="fr-FR" sz="2400" dirty="0">
                <a:solidFill>
                  <a:schemeClr val="bg1"/>
                </a:solidFill>
                <a:latin typeface="Arial" panose="020B0604020202020204" pitchFamily="34" charset="0"/>
                <a:cs typeface="Arial" panose="020B0604020202020204" pitchFamily="34" charset="0"/>
              </a:rPr>
            </a:br>
            <a:r>
              <a:rPr lang="fr-FR" sz="2800" b="1" dirty="0">
                <a:solidFill>
                  <a:schemeClr val="bg1"/>
                </a:solidFill>
                <a:latin typeface="Arial" panose="020B0604020202020204" pitchFamily="34" charset="0"/>
                <a:cs typeface="Arial" panose="020B0604020202020204" pitchFamily="34" charset="0"/>
              </a:rPr>
              <a:t>Moteurs de recherche – Recherche des pages pertinentes</a:t>
            </a:r>
          </a:p>
        </p:txBody>
      </p:sp>
      <p:pic>
        <p:nvPicPr>
          <p:cNvPr id="12" name="Image 11">
            <a:extLst>
              <a:ext uri="{FF2B5EF4-FFF2-40B4-BE49-F238E27FC236}">
                <a16:creationId xmlns:a16="http://schemas.microsoft.com/office/drawing/2014/main" id="{25ACC014-6B9E-9198-BB74-0099A44DFC33}"/>
              </a:ext>
            </a:extLst>
          </p:cNvPr>
          <p:cNvPicPr>
            <a:picLocks noChangeAspect="1"/>
          </p:cNvPicPr>
          <p:nvPr/>
        </p:nvPicPr>
        <p:blipFill>
          <a:blip r:embed="rId3"/>
          <a:stretch>
            <a:fillRect/>
          </a:stretch>
        </p:blipFill>
        <p:spPr>
          <a:xfrm>
            <a:off x="313217" y="2524125"/>
            <a:ext cx="885825" cy="485775"/>
          </a:xfrm>
          <a:prstGeom prst="rect">
            <a:avLst/>
          </a:prstGeom>
        </p:spPr>
      </p:pic>
      <p:sp>
        <p:nvSpPr>
          <p:cNvPr id="13" name="ZoneTexte 12">
            <a:extLst>
              <a:ext uri="{FF2B5EF4-FFF2-40B4-BE49-F238E27FC236}">
                <a16:creationId xmlns:a16="http://schemas.microsoft.com/office/drawing/2014/main" id="{A9226F70-817C-0BDC-7B69-ED9BD6FF3DA3}"/>
              </a:ext>
            </a:extLst>
          </p:cNvPr>
          <p:cNvSpPr txBox="1"/>
          <p:nvPr/>
        </p:nvSpPr>
        <p:spPr>
          <a:xfrm>
            <a:off x="-42896" y="3096536"/>
            <a:ext cx="1478350" cy="646331"/>
          </a:xfrm>
          <a:prstGeom prst="rect">
            <a:avLst/>
          </a:prstGeom>
          <a:noFill/>
        </p:spPr>
        <p:txBody>
          <a:bodyPr wrap="square" rtlCol="0">
            <a:spAutoFit/>
          </a:bodyPr>
          <a:lstStyle/>
          <a:p>
            <a:pPr algn="ctr"/>
            <a:r>
              <a:rPr lang="fr-FR" dirty="0"/>
              <a:t>Saisie d’une requête</a:t>
            </a:r>
          </a:p>
        </p:txBody>
      </p:sp>
      <p:pic>
        <p:nvPicPr>
          <p:cNvPr id="17" name="Graphique 16" descr="Base de données">
            <a:extLst>
              <a:ext uri="{FF2B5EF4-FFF2-40B4-BE49-F238E27FC236}">
                <a16:creationId xmlns:a16="http://schemas.microsoft.com/office/drawing/2014/main" id="{5BD13225-2537-17EB-61FD-5834974182E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878838" y="3429000"/>
            <a:ext cx="914400" cy="914400"/>
          </a:xfrm>
          <a:prstGeom prst="rect">
            <a:avLst/>
          </a:prstGeom>
        </p:spPr>
      </p:pic>
      <p:pic>
        <p:nvPicPr>
          <p:cNvPr id="19" name="Graphique 18" descr="Télescope">
            <a:extLst>
              <a:ext uri="{FF2B5EF4-FFF2-40B4-BE49-F238E27FC236}">
                <a16:creationId xmlns:a16="http://schemas.microsoft.com/office/drawing/2014/main" id="{47338A27-DC65-A50A-6235-B057FF4EA7F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048387" y="3886200"/>
            <a:ext cx="914400" cy="914400"/>
          </a:xfrm>
          <a:prstGeom prst="rect">
            <a:avLst/>
          </a:prstGeom>
        </p:spPr>
      </p:pic>
      <p:pic>
        <p:nvPicPr>
          <p:cNvPr id="21" name="Graphique 20" descr="Document">
            <a:extLst>
              <a:ext uri="{FF2B5EF4-FFF2-40B4-BE49-F238E27FC236}">
                <a16:creationId xmlns:a16="http://schemas.microsoft.com/office/drawing/2014/main" id="{7E8D48DB-39A8-2590-B065-FAE8C115CF0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656843" y="4764120"/>
            <a:ext cx="914400" cy="914400"/>
          </a:xfrm>
          <a:prstGeom prst="rect">
            <a:avLst/>
          </a:prstGeom>
        </p:spPr>
      </p:pic>
      <p:pic>
        <p:nvPicPr>
          <p:cNvPr id="22" name="Graphique 21" descr="Document">
            <a:extLst>
              <a:ext uri="{FF2B5EF4-FFF2-40B4-BE49-F238E27FC236}">
                <a16:creationId xmlns:a16="http://schemas.microsoft.com/office/drawing/2014/main" id="{F4288259-0479-7084-A586-558220D7799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944494" y="3748613"/>
            <a:ext cx="914400" cy="914400"/>
          </a:xfrm>
          <a:prstGeom prst="rect">
            <a:avLst/>
          </a:prstGeom>
        </p:spPr>
      </p:pic>
      <p:pic>
        <p:nvPicPr>
          <p:cNvPr id="23" name="Graphique 22" descr="Document">
            <a:extLst>
              <a:ext uri="{FF2B5EF4-FFF2-40B4-BE49-F238E27FC236}">
                <a16:creationId xmlns:a16="http://schemas.microsoft.com/office/drawing/2014/main" id="{F7AA6B15-8C9C-42AF-B5D7-FBAEBB2F40F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487294" y="4087475"/>
            <a:ext cx="914400" cy="914400"/>
          </a:xfrm>
          <a:prstGeom prst="rect">
            <a:avLst/>
          </a:prstGeom>
        </p:spPr>
      </p:pic>
      <p:pic>
        <p:nvPicPr>
          <p:cNvPr id="24" name="Graphique 23" descr="Document">
            <a:extLst>
              <a:ext uri="{FF2B5EF4-FFF2-40B4-BE49-F238E27FC236}">
                <a16:creationId xmlns:a16="http://schemas.microsoft.com/office/drawing/2014/main" id="{86870650-030E-3AFB-D397-6B3426A22F7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030094" y="4383120"/>
            <a:ext cx="914400" cy="914400"/>
          </a:xfrm>
          <a:prstGeom prst="rect">
            <a:avLst/>
          </a:prstGeom>
        </p:spPr>
      </p:pic>
      <p:pic>
        <p:nvPicPr>
          <p:cNvPr id="26" name="Graphique 25" descr="Engrenages">
            <a:extLst>
              <a:ext uri="{FF2B5EF4-FFF2-40B4-BE49-F238E27FC236}">
                <a16:creationId xmlns:a16="http://schemas.microsoft.com/office/drawing/2014/main" id="{45A66363-1427-513A-4A0E-C1CD1C20660E}"/>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2270382" y="2971800"/>
            <a:ext cx="914400" cy="914400"/>
          </a:xfrm>
          <a:prstGeom prst="rect">
            <a:avLst/>
          </a:prstGeom>
        </p:spPr>
      </p:pic>
      <p:sp>
        <p:nvSpPr>
          <p:cNvPr id="27" name="ZoneTexte 26">
            <a:extLst>
              <a:ext uri="{FF2B5EF4-FFF2-40B4-BE49-F238E27FC236}">
                <a16:creationId xmlns:a16="http://schemas.microsoft.com/office/drawing/2014/main" id="{64F41DEE-AAAA-98F2-0D2E-41F599782623}"/>
              </a:ext>
            </a:extLst>
          </p:cNvPr>
          <p:cNvSpPr txBox="1"/>
          <p:nvPr/>
        </p:nvSpPr>
        <p:spPr>
          <a:xfrm>
            <a:off x="1718635" y="3933290"/>
            <a:ext cx="1478350" cy="923330"/>
          </a:xfrm>
          <a:prstGeom prst="rect">
            <a:avLst/>
          </a:prstGeom>
          <a:noFill/>
        </p:spPr>
        <p:txBody>
          <a:bodyPr wrap="square" rtlCol="0">
            <a:spAutoFit/>
          </a:bodyPr>
          <a:lstStyle/>
          <a:p>
            <a:pPr algn="ctr"/>
            <a:r>
              <a:rPr lang="fr-FR" dirty="0"/>
              <a:t>Identification des mots clefs</a:t>
            </a:r>
          </a:p>
        </p:txBody>
      </p:sp>
      <p:sp>
        <p:nvSpPr>
          <p:cNvPr id="28" name="ZoneTexte 27">
            <a:extLst>
              <a:ext uri="{FF2B5EF4-FFF2-40B4-BE49-F238E27FC236}">
                <a16:creationId xmlns:a16="http://schemas.microsoft.com/office/drawing/2014/main" id="{883872D0-CE76-8B90-7189-62F2B67E07C4}"/>
              </a:ext>
            </a:extLst>
          </p:cNvPr>
          <p:cNvSpPr txBox="1"/>
          <p:nvPr/>
        </p:nvSpPr>
        <p:spPr>
          <a:xfrm>
            <a:off x="4188039" y="4663013"/>
            <a:ext cx="1478350" cy="923330"/>
          </a:xfrm>
          <a:prstGeom prst="rect">
            <a:avLst/>
          </a:prstGeom>
          <a:noFill/>
        </p:spPr>
        <p:txBody>
          <a:bodyPr wrap="square" rtlCol="0">
            <a:spAutoFit/>
          </a:bodyPr>
          <a:lstStyle/>
          <a:p>
            <a:pPr algn="ctr"/>
            <a:r>
              <a:rPr lang="fr-FR" dirty="0"/>
              <a:t>lecture des</a:t>
            </a:r>
          </a:p>
          <a:p>
            <a:pPr algn="ctr"/>
            <a:r>
              <a:rPr lang="fr-FR" dirty="0"/>
              <a:t>Tables d’index</a:t>
            </a:r>
          </a:p>
        </p:txBody>
      </p:sp>
      <p:sp>
        <p:nvSpPr>
          <p:cNvPr id="29" name="ZoneTexte 28">
            <a:extLst>
              <a:ext uri="{FF2B5EF4-FFF2-40B4-BE49-F238E27FC236}">
                <a16:creationId xmlns:a16="http://schemas.microsoft.com/office/drawing/2014/main" id="{0F130B11-C0DC-07DB-D177-76515182733F}"/>
              </a:ext>
            </a:extLst>
          </p:cNvPr>
          <p:cNvSpPr txBox="1"/>
          <p:nvPr/>
        </p:nvSpPr>
        <p:spPr>
          <a:xfrm>
            <a:off x="6887964" y="5661070"/>
            <a:ext cx="2347218" cy="646331"/>
          </a:xfrm>
          <a:prstGeom prst="rect">
            <a:avLst/>
          </a:prstGeom>
          <a:noFill/>
        </p:spPr>
        <p:txBody>
          <a:bodyPr wrap="square" rtlCol="0">
            <a:spAutoFit/>
          </a:bodyPr>
          <a:lstStyle/>
          <a:p>
            <a:pPr algn="ctr"/>
            <a:r>
              <a:rPr lang="fr-FR" dirty="0"/>
              <a:t>Extraction des pages et des liens URL</a:t>
            </a:r>
          </a:p>
        </p:txBody>
      </p:sp>
      <p:sp>
        <p:nvSpPr>
          <p:cNvPr id="30" name="Flèche : droite 29">
            <a:extLst>
              <a:ext uri="{FF2B5EF4-FFF2-40B4-BE49-F238E27FC236}">
                <a16:creationId xmlns:a16="http://schemas.microsoft.com/office/drawing/2014/main" id="{C9321043-ACE5-A8BF-8F4C-43717E38F0C7}"/>
              </a:ext>
            </a:extLst>
          </p:cNvPr>
          <p:cNvSpPr/>
          <p:nvPr/>
        </p:nvSpPr>
        <p:spPr>
          <a:xfrm rot="1415514">
            <a:off x="1747414" y="2968437"/>
            <a:ext cx="643737" cy="3231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lèche : droite 30">
            <a:extLst>
              <a:ext uri="{FF2B5EF4-FFF2-40B4-BE49-F238E27FC236}">
                <a16:creationId xmlns:a16="http://schemas.microsoft.com/office/drawing/2014/main" id="{E69E612F-08B9-F85A-C8BC-7BFE7DB8A0A3}"/>
              </a:ext>
            </a:extLst>
          </p:cNvPr>
          <p:cNvSpPr/>
          <p:nvPr/>
        </p:nvSpPr>
        <p:spPr>
          <a:xfrm rot="1415514">
            <a:off x="3673354" y="3522229"/>
            <a:ext cx="643737" cy="3231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lèche : droite 31">
            <a:extLst>
              <a:ext uri="{FF2B5EF4-FFF2-40B4-BE49-F238E27FC236}">
                <a16:creationId xmlns:a16="http://schemas.microsoft.com/office/drawing/2014/main" id="{D78DC420-E38D-B56A-5004-BDAFF9DBC9EE}"/>
              </a:ext>
            </a:extLst>
          </p:cNvPr>
          <p:cNvSpPr/>
          <p:nvPr/>
        </p:nvSpPr>
        <p:spPr>
          <a:xfrm rot="1415514">
            <a:off x="6046548" y="4233371"/>
            <a:ext cx="643737" cy="3231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idx="3"/>
          </p:nvPr>
        </p:nvSpPr>
        <p:spPr/>
        <p:txBody>
          <a:bodyPr/>
          <a:lstStyle/>
          <a:p>
            <a:fld id="{781BBC9B-C74A-4B3A-8170-2DD15E7FF3AE}" type="slidenum">
              <a:rPr lang="fr-FR" smtClean="0"/>
              <a:t>17</a:t>
            </a:fld>
            <a:endParaRPr lang="fr-FR"/>
          </a:p>
        </p:txBody>
      </p:sp>
    </p:spTree>
    <p:extLst>
      <p:ext uri="{BB962C8B-B14F-4D97-AF65-F5344CB8AC3E}">
        <p14:creationId xmlns:p14="http://schemas.microsoft.com/office/powerpoint/2010/main" val="3634723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que 5" descr="Document">
            <a:extLst>
              <a:ext uri="{FF2B5EF4-FFF2-40B4-BE49-F238E27FC236}">
                <a16:creationId xmlns:a16="http://schemas.microsoft.com/office/drawing/2014/main" id="{1DF54A5B-304F-5D42-B609-56A146F56EC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15123" y="3352800"/>
            <a:ext cx="914400" cy="914400"/>
          </a:xfrm>
          <a:prstGeom prst="rect">
            <a:avLst/>
          </a:prstGeom>
        </p:spPr>
      </p:pic>
      <p:pic>
        <p:nvPicPr>
          <p:cNvPr id="7" name="Graphique 6" descr="Document">
            <a:extLst>
              <a:ext uri="{FF2B5EF4-FFF2-40B4-BE49-F238E27FC236}">
                <a16:creationId xmlns:a16="http://schemas.microsoft.com/office/drawing/2014/main" id="{1B2482FC-8749-3B4C-C78F-B8E1150349E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802774" y="2337293"/>
            <a:ext cx="914400" cy="914400"/>
          </a:xfrm>
          <a:prstGeom prst="rect">
            <a:avLst/>
          </a:prstGeom>
        </p:spPr>
      </p:pic>
      <p:pic>
        <p:nvPicPr>
          <p:cNvPr id="8" name="Graphique 7" descr="Document">
            <a:extLst>
              <a:ext uri="{FF2B5EF4-FFF2-40B4-BE49-F238E27FC236}">
                <a16:creationId xmlns:a16="http://schemas.microsoft.com/office/drawing/2014/main" id="{BA169E44-F8C4-3ACE-DBC0-D1C232402F8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345574" y="2676155"/>
            <a:ext cx="914400" cy="914400"/>
          </a:xfrm>
          <a:prstGeom prst="rect">
            <a:avLst/>
          </a:prstGeom>
        </p:spPr>
      </p:pic>
      <p:pic>
        <p:nvPicPr>
          <p:cNvPr id="9" name="Graphique 8" descr="Document">
            <a:extLst>
              <a:ext uri="{FF2B5EF4-FFF2-40B4-BE49-F238E27FC236}">
                <a16:creationId xmlns:a16="http://schemas.microsoft.com/office/drawing/2014/main" id="{EB84E70C-507D-8F21-F761-45812701EE8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88374" y="2971800"/>
            <a:ext cx="914400" cy="914400"/>
          </a:xfrm>
          <a:prstGeom prst="rect">
            <a:avLst/>
          </a:prstGeom>
        </p:spPr>
      </p:pic>
      <p:pic>
        <p:nvPicPr>
          <p:cNvPr id="11" name="Graphique 10" descr="Livre ouvert">
            <a:extLst>
              <a:ext uri="{FF2B5EF4-FFF2-40B4-BE49-F238E27FC236}">
                <a16:creationId xmlns:a16="http://schemas.microsoft.com/office/drawing/2014/main" id="{38D3D169-0989-D9E7-2B62-5EAC8E1BCBE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253247" y="3649193"/>
            <a:ext cx="1491600" cy="1491600"/>
          </a:xfrm>
          <a:prstGeom prst="rect">
            <a:avLst/>
          </a:prstGeom>
        </p:spPr>
      </p:pic>
      <p:sp>
        <p:nvSpPr>
          <p:cNvPr id="14" name="Titre 1">
            <a:extLst>
              <a:ext uri="{FF2B5EF4-FFF2-40B4-BE49-F238E27FC236}">
                <a16:creationId xmlns:a16="http://schemas.microsoft.com/office/drawing/2014/main" id="{AE0911F5-C989-7A06-79D7-00A2EB20A0AD}"/>
              </a:ext>
            </a:extLst>
          </p:cNvPr>
          <p:cNvSpPr txBox="1">
            <a:spLocks/>
          </p:cNvSpPr>
          <p:nvPr/>
        </p:nvSpPr>
        <p:spPr>
          <a:xfrm>
            <a:off x="38222" y="187987"/>
            <a:ext cx="10081137" cy="1434357"/>
          </a:xfrm>
          <a:prstGeom prst="rect">
            <a:avLst/>
          </a:prstGeom>
          <a:solidFill>
            <a:schemeClr val="bg2">
              <a:lumMod val="25000"/>
            </a:schemeClr>
          </a:solid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fr-FR" sz="2400" dirty="0">
                <a:solidFill>
                  <a:schemeClr val="bg1"/>
                </a:solidFill>
                <a:latin typeface="Arial" panose="020B0604020202020204" pitchFamily="34" charset="0"/>
                <a:cs typeface="Arial" panose="020B0604020202020204" pitchFamily="34" charset="0"/>
              </a:rPr>
              <a:t>Utilisation des moteurs de recherche</a:t>
            </a:r>
            <a:br>
              <a:rPr lang="fr-FR" sz="2400" dirty="0">
                <a:solidFill>
                  <a:schemeClr val="bg1"/>
                </a:solidFill>
                <a:latin typeface="Arial" panose="020B0604020202020204" pitchFamily="34" charset="0"/>
                <a:cs typeface="Arial" panose="020B0604020202020204" pitchFamily="34" charset="0"/>
              </a:rPr>
            </a:br>
            <a:r>
              <a:rPr lang="fr-FR" sz="2400" dirty="0">
                <a:solidFill>
                  <a:schemeClr val="bg1"/>
                </a:solidFill>
                <a:latin typeface="Arial" panose="020B0604020202020204" pitchFamily="34" charset="0"/>
                <a:cs typeface="Arial" panose="020B0604020202020204" pitchFamily="34" charset="0"/>
              </a:rPr>
              <a:t> ou des agents conversationnels (</a:t>
            </a:r>
            <a:r>
              <a:rPr lang="fr-FR" sz="2400" dirty="0" err="1">
                <a:solidFill>
                  <a:schemeClr val="bg1"/>
                </a:solidFill>
                <a:latin typeface="Arial" panose="020B0604020202020204" pitchFamily="34" charset="0"/>
                <a:cs typeface="Arial" panose="020B0604020202020204" pitchFamily="34" charset="0"/>
              </a:rPr>
              <a:t>chatbot</a:t>
            </a:r>
            <a:r>
              <a:rPr lang="fr-FR" sz="2400" dirty="0">
                <a:solidFill>
                  <a:schemeClr val="bg1"/>
                </a:solidFill>
                <a:latin typeface="Arial" panose="020B0604020202020204" pitchFamily="34" charset="0"/>
                <a:cs typeface="Arial" panose="020B0604020202020204" pitchFamily="34" charset="0"/>
              </a:rPr>
              <a:t>) ?</a:t>
            </a:r>
            <a:br>
              <a:rPr lang="fr-FR" sz="2400" dirty="0">
                <a:solidFill>
                  <a:schemeClr val="bg1"/>
                </a:solidFill>
                <a:latin typeface="Arial" panose="020B0604020202020204" pitchFamily="34" charset="0"/>
                <a:cs typeface="Arial" panose="020B0604020202020204" pitchFamily="34" charset="0"/>
              </a:rPr>
            </a:br>
            <a:r>
              <a:rPr lang="fr-FR" sz="2800" b="1" dirty="0">
                <a:solidFill>
                  <a:schemeClr val="bg1"/>
                </a:solidFill>
                <a:latin typeface="Arial" panose="020B0604020202020204" pitchFamily="34" charset="0"/>
                <a:cs typeface="Arial" panose="020B0604020202020204" pitchFamily="34" charset="0"/>
              </a:rPr>
              <a:t>Moteurs de recherche – Restitution des pages pertinentes</a:t>
            </a:r>
          </a:p>
        </p:txBody>
      </p:sp>
      <p:sp>
        <p:nvSpPr>
          <p:cNvPr id="15" name="Accolade fermante 14">
            <a:extLst>
              <a:ext uri="{FF2B5EF4-FFF2-40B4-BE49-F238E27FC236}">
                <a16:creationId xmlns:a16="http://schemas.microsoft.com/office/drawing/2014/main" id="{08AEBD48-9284-3F33-4C43-3084E85C272D}"/>
              </a:ext>
            </a:extLst>
          </p:cNvPr>
          <p:cNvSpPr/>
          <p:nvPr/>
        </p:nvSpPr>
        <p:spPr>
          <a:xfrm rot="1527994">
            <a:off x="2593026" y="2650247"/>
            <a:ext cx="609600" cy="2188987"/>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fr-FR">
              <a:ln w="0">
                <a:solidFill>
                  <a:sysClr val="windowText" lastClr="000000"/>
                </a:solidFill>
              </a:ln>
              <a:solidFill>
                <a:sysClr val="windowText" lastClr="000000"/>
              </a:solidFill>
              <a:effectLst>
                <a:outerShdw blurRad="38100" dist="19050" dir="2700000" algn="tl" rotWithShape="0">
                  <a:schemeClr val="dk1">
                    <a:alpha val="40000"/>
                  </a:schemeClr>
                </a:outerShdw>
              </a:effectLst>
            </a:endParaRPr>
          </a:p>
        </p:txBody>
      </p:sp>
      <p:pic>
        <p:nvPicPr>
          <p:cNvPr id="17" name="Graphique 16" descr="Utilisateur">
            <a:extLst>
              <a:ext uri="{FF2B5EF4-FFF2-40B4-BE49-F238E27FC236}">
                <a16:creationId xmlns:a16="http://schemas.microsoft.com/office/drawing/2014/main" id="{4644C05B-EE5C-6268-EB1B-477AB45775D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542652" y="5742267"/>
            <a:ext cx="914400" cy="914400"/>
          </a:xfrm>
          <a:prstGeom prst="rect">
            <a:avLst/>
          </a:prstGeom>
        </p:spPr>
      </p:pic>
      <p:pic>
        <p:nvPicPr>
          <p:cNvPr id="19" name="Graphique 18" descr="Écran">
            <a:extLst>
              <a:ext uri="{FF2B5EF4-FFF2-40B4-BE49-F238E27FC236}">
                <a16:creationId xmlns:a16="http://schemas.microsoft.com/office/drawing/2014/main" id="{AB5454EE-C329-BBD2-FF4E-E3D12F03307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172847" y="4417150"/>
            <a:ext cx="1645920" cy="1324616"/>
          </a:xfrm>
          <a:prstGeom prst="rect">
            <a:avLst/>
          </a:prstGeom>
        </p:spPr>
      </p:pic>
      <p:sp>
        <p:nvSpPr>
          <p:cNvPr id="20" name="ZoneTexte 19">
            <a:extLst>
              <a:ext uri="{FF2B5EF4-FFF2-40B4-BE49-F238E27FC236}">
                <a16:creationId xmlns:a16="http://schemas.microsoft.com/office/drawing/2014/main" id="{CDB85B6A-FAA8-742B-5967-7EA13A2FB728}"/>
              </a:ext>
            </a:extLst>
          </p:cNvPr>
          <p:cNvSpPr txBox="1"/>
          <p:nvPr/>
        </p:nvSpPr>
        <p:spPr>
          <a:xfrm>
            <a:off x="-109977" y="4305504"/>
            <a:ext cx="2347218" cy="369332"/>
          </a:xfrm>
          <a:prstGeom prst="rect">
            <a:avLst/>
          </a:prstGeom>
          <a:noFill/>
        </p:spPr>
        <p:txBody>
          <a:bodyPr wrap="square" rtlCol="0">
            <a:spAutoFit/>
          </a:bodyPr>
          <a:lstStyle/>
          <a:p>
            <a:pPr algn="ctr"/>
            <a:r>
              <a:rPr lang="fr-FR" dirty="0"/>
              <a:t>pages et liens URL</a:t>
            </a:r>
          </a:p>
        </p:txBody>
      </p:sp>
      <p:sp>
        <p:nvSpPr>
          <p:cNvPr id="21" name="ZoneTexte 20">
            <a:extLst>
              <a:ext uri="{FF2B5EF4-FFF2-40B4-BE49-F238E27FC236}">
                <a16:creationId xmlns:a16="http://schemas.microsoft.com/office/drawing/2014/main" id="{CDDFB23B-CF4A-8A72-B5FC-1205927E64CA}"/>
              </a:ext>
            </a:extLst>
          </p:cNvPr>
          <p:cNvSpPr txBox="1"/>
          <p:nvPr/>
        </p:nvSpPr>
        <p:spPr>
          <a:xfrm>
            <a:off x="3663567" y="5082820"/>
            <a:ext cx="2347218" cy="646331"/>
          </a:xfrm>
          <a:prstGeom prst="rect">
            <a:avLst/>
          </a:prstGeom>
          <a:noFill/>
        </p:spPr>
        <p:txBody>
          <a:bodyPr wrap="square" rtlCol="0">
            <a:spAutoFit/>
          </a:bodyPr>
          <a:lstStyle/>
          <a:p>
            <a:pPr algn="ctr"/>
            <a:r>
              <a:rPr lang="fr-FR" dirty="0"/>
              <a:t>Classement par ordre de pertinence</a:t>
            </a:r>
          </a:p>
        </p:txBody>
      </p:sp>
      <p:sp>
        <p:nvSpPr>
          <p:cNvPr id="22" name="ZoneTexte 21">
            <a:extLst>
              <a:ext uri="{FF2B5EF4-FFF2-40B4-BE49-F238E27FC236}">
                <a16:creationId xmlns:a16="http://schemas.microsoft.com/office/drawing/2014/main" id="{B6B8D779-8A49-4792-D31B-F2BB1756C662}"/>
              </a:ext>
            </a:extLst>
          </p:cNvPr>
          <p:cNvSpPr txBox="1"/>
          <p:nvPr/>
        </p:nvSpPr>
        <p:spPr>
          <a:xfrm>
            <a:off x="7172847" y="5729151"/>
            <a:ext cx="2347218" cy="923330"/>
          </a:xfrm>
          <a:prstGeom prst="rect">
            <a:avLst/>
          </a:prstGeom>
          <a:noFill/>
        </p:spPr>
        <p:txBody>
          <a:bodyPr wrap="square" rtlCol="0">
            <a:spAutoFit/>
          </a:bodyPr>
          <a:lstStyle/>
          <a:p>
            <a:pPr algn="ctr"/>
            <a:r>
              <a:rPr lang="fr-FR" dirty="0"/>
              <a:t>Affichage d’extraits de textes ou de liens vers les pages  </a:t>
            </a:r>
          </a:p>
        </p:txBody>
      </p:sp>
      <p:sp>
        <p:nvSpPr>
          <p:cNvPr id="23" name="Flèche : droite 22">
            <a:extLst>
              <a:ext uri="{FF2B5EF4-FFF2-40B4-BE49-F238E27FC236}">
                <a16:creationId xmlns:a16="http://schemas.microsoft.com/office/drawing/2014/main" id="{91DC8CE1-BA75-F23C-3FAF-66884E27725E}"/>
              </a:ext>
            </a:extLst>
          </p:cNvPr>
          <p:cNvSpPr/>
          <p:nvPr/>
        </p:nvSpPr>
        <p:spPr>
          <a:xfrm rot="1415514">
            <a:off x="3401643" y="3931853"/>
            <a:ext cx="643737" cy="3231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 droite 23">
            <a:extLst>
              <a:ext uri="{FF2B5EF4-FFF2-40B4-BE49-F238E27FC236}">
                <a16:creationId xmlns:a16="http://schemas.microsoft.com/office/drawing/2014/main" id="{229E42FE-7087-AAAA-2EE6-A58993882A38}"/>
              </a:ext>
            </a:extLst>
          </p:cNvPr>
          <p:cNvSpPr/>
          <p:nvPr/>
        </p:nvSpPr>
        <p:spPr>
          <a:xfrm rot="1415514">
            <a:off x="6188123" y="4444748"/>
            <a:ext cx="643737" cy="3231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numéro de diapositive 12"/>
          <p:cNvSpPr>
            <a:spLocks noGrp="1"/>
          </p:cNvSpPr>
          <p:nvPr>
            <p:ph type="sldNum" idx="3"/>
          </p:nvPr>
        </p:nvSpPr>
        <p:spPr/>
        <p:txBody>
          <a:bodyPr/>
          <a:lstStyle/>
          <a:p>
            <a:fld id="{781BBC9B-C74A-4B3A-8170-2DD15E7FF3AE}" type="slidenum">
              <a:rPr lang="fr-FR" smtClean="0"/>
              <a:t>18</a:t>
            </a:fld>
            <a:endParaRPr lang="fr-FR"/>
          </a:p>
        </p:txBody>
      </p:sp>
    </p:spTree>
    <p:extLst>
      <p:ext uri="{BB962C8B-B14F-4D97-AF65-F5344CB8AC3E}">
        <p14:creationId xmlns:p14="http://schemas.microsoft.com/office/powerpoint/2010/main" val="1669598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5345EBD-D47E-EB2E-218B-C93347658E6A}"/>
              </a:ext>
            </a:extLst>
          </p:cNvPr>
          <p:cNvPicPr>
            <a:picLocks noChangeAspect="1"/>
          </p:cNvPicPr>
          <p:nvPr/>
        </p:nvPicPr>
        <p:blipFill>
          <a:blip r:embed="rId3"/>
          <a:stretch>
            <a:fillRect/>
          </a:stretch>
        </p:blipFill>
        <p:spPr>
          <a:xfrm>
            <a:off x="199709" y="1935479"/>
            <a:ext cx="8000264" cy="4734533"/>
          </a:xfrm>
          <a:prstGeom prst="rect">
            <a:avLst/>
          </a:prstGeom>
        </p:spPr>
      </p:pic>
      <p:sp>
        <p:nvSpPr>
          <p:cNvPr id="6" name="Titre 1">
            <a:extLst>
              <a:ext uri="{FF2B5EF4-FFF2-40B4-BE49-F238E27FC236}">
                <a16:creationId xmlns:a16="http://schemas.microsoft.com/office/drawing/2014/main" id="{E462AF15-9756-3B34-5580-C618B436DA50}"/>
              </a:ext>
            </a:extLst>
          </p:cNvPr>
          <p:cNvSpPr txBox="1">
            <a:spLocks/>
          </p:cNvSpPr>
          <p:nvPr/>
        </p:nvSpPr>
        <p:spPr>
          <a:xfrm>
            <a:off x="38222" y="187987"/>
            <a:ext cx="10081137" cy="1307207"/>
          </a:xfrm>
          <a:prstGeom prst="rect">
            <a:avLst/>
          </a:prstGeom>
          <a:solidFill>
            <a:schemeClr val="bg2">
              <a:lumMod val="25000"/>
            </a:schemeClr>
          </a:solid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fr-FR" sz="2400" dirty="0">
                <a:solidFill>
                  <a:schemeClr val="bg1"/>
                </a:solidFill>
                <a:latin typeface="Arial" panose="020B0604020202020204" pitchFamily="34" charset="0"/>
                <a:cs typeface="Arial" panose="020B0604020202020204" pitchFamily="34" charset="0"/>
              </a:rPr>
              <a:t>Utilisation des moteurs de recherche</a:t>
            </a:r>
            <a:br>
              <a:rPr lang="fr-FR" sz="2400" dirty="0">
                <a:solidFill>
                  <a:schemeClr val="bg1"/>
                </a:solidFill>
                <a:latin typeface="Arial" panose="020B0604020202020204" pitchFamily="34" charset="0"/>
                <a:cs typeface="Arial" panose="020B0604020202020204" pitchFamily="34" charset="0"/>
              </a:rPr>
            </a:br>
            <a:r>
              <a:rPr lang="fr-FR" sz="2400" dirty="0">
                <a:solidFill>
                  <a:schemeClr val="bg1"/>
                </a:solidFill>
                <a:latin typeface="Arial" panose="020B0604020202020204" pitchFamily="34" charset="0"/>
                <a:cs typeface="Arial" panose="020B0604020202020204" pitchFamily="34" charset="0"/>
              </a:rPr>
              <a:t> ou des agents conversationnels (</a:t>
            </a:r>
            <a:r>
              <a:rPr lang="fr-FR" sz="2400" dirty="0" err="1">
                <a:solidFill>
                  <a:schemeClr val="bg1"/>
                </a:solidFill>
                <a:latin typeface="Arial" panose="020B0604020202020204" pitchFamily="34" charset="0"/>
                <a:cs typeface="Arial" panose="020B0604020202020204" pitchFamily="34" charset="0"/>
              </a:rPr>
              <a:t>chatbot</a:t>
            </a:r>
            <a:r>
              <a:rPr lang="fr-FR" sz="2400" dirty="0">
                <a:solidFill>
                  <a:schemeClr val="bg1"/>
                </a:solidFill>
                <a:latin typeface="Arial" panose="020B0604020202020204" pitchFamily="34" charset="0"/>
                <a:cs typeface="Arial" panose="020B0604020202020204" pitchFamily="34" charset="0"/>
              </a:rPr>
              <a:t>) ?</a:t>
            </a:r>
            <a:br>
              <a:rPr lang="fr-FR" sz="2400" dirty="0">
                <a:solidFill>
                  <a:schemeClr val="bg1"/>
                </a:solidFill>
                <a:latin typeface="Arial" panose="020B0604020202020204" pitchFamily="34" charset="0"/>
                <a:cs typeface="Arial" panose="020B0604020202020204" pitchFamily="34" charset="0"/>
              </a:rPr>
            </a:br>
            <a:r>
              <a:rPr lang="fr-FR" sz="2800" b="1" dirty="0">
                <a:solidFill>
                  <a:schemeClr val="bg1"/>
                </a:solidFill>
                <a:latin typeface="Arial" panose="020B0604020202020204" pitchFamily="34" charset="0"/>
                <a:cs typeface="Arial" panose="020B0604020202020204" pitchFamily="34" charset="0"/>
              </a:rPr>
              <a:t>Agents conversationnels – Nouveaux outils grand public</a:t>
            </a:r>
          </a:p>
        </p:txBody>
      </p:sp>
      <p:pic>
        <p:nvPicPr>
          <p:cNvPr id="17" name="Image 16">
            <a:extLst>
              <a:ext uri="{FF2B5EF4-FFF2-40B4-BE49-F238E27FC236}">
                <a16:creationId xmlns:a16="http://schemas.microsoft.com/office/drawing/2014/main" id="{7F5970F2-B860-4E23-81CF-062330F7B0E4}"/>
              </a:ext>
            </a:extLst>
          </p:cNvPr>
          <p:cNvPicPr>
            <a:picLocks noChangeAspect="1"/>
          </p:cNvPicPr>
          <p:nvPr/>
        </p:nvPicPr>
        <p:blipFill>
          <a:blip r:embed="rId4"/>
          <a:stretch>
            <a:fillRect/>
          </a:stretch>
        </p:blipFill>
        <p:spPr>
          <a:xfrm>
            <a:off x="8822873" y="1975673"/>
            <a:ext cx="1012934" cy="979170"/>
          </a:xfrm>
          <a:prstGeom prst="rect">
            <a:avLst/>
          </a:prstGeom>
        </p:spPr>
      </p:pic>
      <p:pic>
        <p:nvPicPr>
          <p:cNvPr id="18" name="Image 17">
            <a:extLst>
              <a:ext uri="{FF2B5EF4-FFF2-40B4-BE49-F238E27FC236}">
                <a16:creationId xmlns:a16="http://schemas.microsoft.com/office/drawing/2014/main" id="{89D0772A-188D-1836-F10E-DCEC7766C415}"/>
              </a:ext>
            </a:extLst>
          </p:cNvPr>
          <p:cNvPicPr>
            <a:picLocks noChangeAspect="1"/>
          </p:cNvPicPr>
          <p:nvPr/>
        </p:nvPicPr>
        <p:blipFill>
          <a:blip r:embed="rId4"/>
          <a:stretch>
            <a:fillRect/>
          </a:stretch>
        </p:blipFill>
        <p:spPr>
          <a:xfrm>
            <a:off x="8932056" y="3497493"/>
            <a:ext cx="1012934" cy="979170"/>
          </a:xfrm>
          <a:prstGeom prst="rect">
            <a:avLst/>
          </a:prstGeom>
        </p:spPr>
      </p:pic>
      <p:pic>
        <p:nvPicPr>
          <p:cNvPr id="19" name="Image 18">
            <a:extLst>
              <a:ext uri="{FF2B5EF4-FFF2-40B4-BE49-F238E27FC236}">
                <a16:creationId xmlns:a16="http://schemas.microsoft.com/office/drawing/2014/main" id="{D4863582-7791-740F-52E6-8BF290040496}"/>
              </a:ext>
            </a:extLst>
          </p:cNvPr>
          <p:cNvPicPr>
            <a:picLocks noChangeAspect="1"/>
          </p:cNvPicPr>
          <p:nvPr/>
        </p:nvPicPr>
        <p:blipFill>
          <a:blip r:embed="rId4"/>
          <a:stretch>
            <a:fillRect/>
          </a:stretch>
        </p:blipFill>
        <p:spPr>
          <a:xfrm>
            <a:off x="8932056" y="5152160"/>
            <a:ext cx="1012934" cy="979170"/>
          </a:xfrm>
          <a:prstGeom prst="rect">
            <a:avLst/>
          </a:prstGeom>
        </p:spPr>
      </p:pic>
      <p:sp>
        <p:nvSpPr>
          <p:cNvPr id="20" name="ZoneTexte 19">
            <a:extLst>
              <a:ext uri="{FF2B5EF4-FFF2-40B4-BE49-F238E27FC236}">
                <a16:creationId xmlns:a16="http://schemas.microsoft.com/office/drawing/2014/main" id="{19C72156-4660-9C52-5995-B3D864549A42}"/>
              </a:ext>
            </a:extLst>
          </p:cNvPr>
          <p:cNvSpPr txBox="1"/>
          <p:nvPr/>
        </p:nvSpPr>
        <p:spPr>
          <a:xfrm>
            <a:off x="8111490" y="1573491"/>
            <a:ext cx="2347218" cy="369332"/>
          </a:xfrm>
          <a:prstGeom prst="rect">
            <a:avLst/>
          </a:prstGeom>
          <a:noFill/>
        </p:spPr>
        <p:txBody>
          <a:bodyPr wrap="square" rtlCol="0">
            <a:spAutoFit/>
          </a:bodyPr>
          <a:lstStyle/>
          <a:p>
            <a:pPr algn="ctr"/>
            <a:r>
              <a:rPr lang="fr-FR" b="1" dirty="0" err="1"/>
              <a:t>ChatGPT</a:t>
            </a:r>
            <a:endParaRPr lang="fr-FR" b="1" dirty="0"/>
          </a:p>
        </p:txBody>
      </p:sp>
      <p:sp>
        <p:nvSpPr>
          <p:cNvPr id="21" name="ZoneTexte 20">
            <a:extLst>
              <a:ext uri="{FF2B5EF4-FFF2-40B4-BE49-F238E27FC236}">
                <a16:creationId xmlns:a16="http://schemas.microsoft.com/office/drawing/2014/main" id="{DC101639-F84D-4A6A-7C0A-19AC70124561}"/>
              </a:ext>
            </a:extLst>
          </p:cNvPr>
          <p:cNvSpPr txBox="1"/>
          <p:nvPr/>
        </p:nvSpPr>
        <p:spPr>
          <a:xfrm>
            <a:off x="8111490" y="4740245"/>
            <a:ext cx="2347218" cy="369332"/>
          </a:xfrm>
          <a:prstGeom prst="rect">
            <a:avLst/>
          </a:prstGeom>
          <a:noFill/>
        </p:spPr>
        <p:txBody>
          <a:bodyPr wrap="square" rtlCol="0">
            <a:spAutoFit/>
          </a:bodyPr>
          <a:lstStyle/>
          <a:p>
            <a:pPr algn="ctr"/>
            <a:r>
              <a:rPr lang="fr-FR" b="1" dirty="0" err="1"/>
              <a:t>Copilot</a:t>
            </a:r>
            <a:endParaRPr lang="fr-FR" b="1" dirty="0"/>
          </a:p>
        </p:txBody>
      </p:sp>
      <p:sp>
        <p:nvSpPr>
          <p:cNvPr id="22" name="ZoneTexte 21">
            <a:extLst>
              <a:ext uri="{FF2B5EF4-FFF2-40B4-BE49-F238E27FC236}">
                <a16:creationId xmlns:a16="http://schemas.microsoft.com/office/drawing/2014/main" id="{C24C0F50-524B-FDF5-A61C-04BEBC77E876}"/>
              </a:ext>
            </a:extLst>
          </p:cNvPr>
          <p:cNvSpPr txBox="1"/>
          <p:nvPr/>
        </p:nvSpPr>
        <p:spPr>
          <a:xfrm>
            <a:off x="8128146" y="3117187"/>
            <a:ext cx="2347218" cy="369332"/>
          </a:xfrm>
          <a:prstGeom prst="rect">
            <a:avLst/>
          </a:prstGeom>
          <a:noFill/>
        </p:spPr>
        <p:txBody>
          <a:bodyPr wrap="square" rtlCol="0">
            <a:spAutoFit/>
          </a:bodyPr>
          <a:lstStyle/>
          <a:p>
            <a:pPr algn="ctr"/>
            <a:r>
              <a:rPr lang="fr-FR" b="1" dirty="0"/>
              <a:t>Gemini</a:t>
            </a:r>
          </a:p>
        </p:txBody>
      </p:sp>
      <p:sp>
        <p:nvSpPr>
          <p:cNvPr id="23" name="Flèche : gauche 22">
            <a:extLst>
              <a:ext uri="{FF2B5EF4-FFF2-40B4-BE49-F238E27FC236}">
                <a16:creationId xmlns:a16="http://schemas.microsoft.com/office/drawing/2014/main" id="{14000671-1866-F1A8-A378-DAA55D77E5D6}"/>
              </a:ext>
            </a:extLst>
          </p:cNvPr>
          <p:cNvSpPr/>
          <p:nvPr/>
        </p:nvSpPr>
        <p:spPr>
          <a:xfrm rot="19852952">
            <a:off x="7388143" y="2509630"/>
            <a:ext cx="1434118" cy="30074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 gauche 23">
            <a:extLst>
              <a:ext uri="{FF2B5EF4-FFF2-40B4-BE49-F238E27FC236}">
                <a16:creationId xmlns:a16="http://schemas.microsoft.com/office/drawing/2014/main" id="{97F72F2B-E714-88FC-7C27-5BD0672A1B53}"/>
              </a:ext>
            </a:extLst>
          </p:cNvPr>
          <p:cNvSpPr/>
          <p:nvPr/>
        </p:nvSpPr>
        <p:spPr>
          <a:xfrm>
            <a:off x="7662303" y="3965484"/>
            <a:ext cx="1166149" cy="36974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 gauche 24">
            <a:extLst>
              <a:ext uri="{FF2B5EF4-FFF2-40B4-BE49-F238E27FC236}">
                <a16:creationId xmlns:a16="http://schemas.microsoft.com/office/drawing/2014/main" id="{557503D9-3AE6-95C0-F7A1-9E6613981207}"/>
              </a:ext>
            </a:extLst>
          </p:cNvPr>
          <p:cNvSpPr/>
          <p:nvPr/>
        </p:nvSpPr>
        <p:spPr>
          <a:xfrm rot="1758477">
            <a:off x="7530159" y="5268776"/>
            <a:ext cx="1339626" cy="37089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idx="3"/>
          </p:nvPr>
        </p:nvSpPr>
        <p:spPr/>
        <p:txBody>
          <a:bodyPr/>
          <a:lstStyle/>
          <a:p>
            <a:fld id="{781BBC9B-C74A-4B3A-8170-2DD15E7FF3AE}" type="slidenum">
              <a:rPr lang="fr-FR" smtClean="0"/>
              <a:t>19</a:t>
            </a:fld>
            <a:endParaRPr lang="fr-FR"/>
          </a:p>
        </p:txBody>
      </p:sp>
    </p:spTree>
    <p:extLst>
      <p:ext uri="{BB962C8B-B14F-4D97-AF65-F5344CB8AC3E}">
        <p14:creationId xmlns:p14="http://schemas.microsoft.com/office/powerpoint/2010/main" val="3823683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007114" y="2291979"/>
            <a:ext cx="8682077" cy="3816429"/>
          </a:xfrm>
          <a:prstGeom prst="rect">
            <a:avLst/>
          </a:prstGeom>
          <a:solidFill>
            <a:schemeClr val="accent2">
              <a:lumMod val="90000"/>
              <a:lumOff val="10000"/>
            </a:schemeClr>
          </a:solidFill>
        </p:spPr>
        <p:txBody>
          <a:bodyPr wrap="square" rtlCol="0">
            <a:spAutoFit/>
          </a:bodyPr>
          <a:lstStyle/>
          <a:p>
            <a:pPr algn="just"/>
            <a:endParaRPr lang="fr-FR" dirty="0">
              <a:latin typeface="Bookman Old Style" panose="02050604050505020204" pitchFamily="18" charset="0"/>
            </a:endParaRPr>
          </a:p>
          <a:p>
            <a:pPr marL="457200" indent="-457200">
              <a:buFont typeface="Arial" panose="020B0604020202020204" pitchFamily="34" charset="0"/>
              <a:buChar char="•"/>
            </a:pPr>
            <a:r>
              <a:rPr lang="fr-FR" sz="3200" dirty="0">
                <a:solidFill>
                  <a:schemeClr val="bg1"/>
                </a:solidFill>
                <a:latin typeface="Bookman Old Style" panose="02050604050505020204" pitchFamily="18" charset="0"/>
              </a:rPr>
              <a:t>Introduction sur l’Intelligence artificielle</a:t>
            </a:r>
          </a:p>
          <a:p>
            <a:pPr marL="457200" indent="-457200">
              <a:buFont typeface="Arial" panose="020B0604020202020204" pitchFamily="34" charset="0"/>
              <a:buChar char="•"/>
            </a:pPr>
            <a:r>
              <a:rPr lang="fr-FR" sz="3200" dirty="0" smtClean="0">
                <a:solidFill>
                  <a:schemeClr val="bg1"/>
                </a:solidFill>
                <a:latin typeface="Bookman Old Style" panose="02050604050505020204" pitchFamily="18" charset="0"/>
              </a:rPr>
              <a:t>Les IA génératives et les textes</a:t>
            </a:r>
            <a:endParaRPr lang="fr-FR" sz="3200" dirty="0">
              <a:solidFill>
                <a:schemeClr val="bg1"/>
              </a:solidFill>
              <a:latin typeface="Bookman Old Style" panose="02050604050505020204" pitchFamily="18" charset="0"/>
            </a:endParaRPr>
          </a:p>
          <a:p>
            <a:pPr marL="457200" indent="-457200">
              <a:buFont typeface="Arial" panose="020B0604020202020204" pitchFamily="34" charset="0"/>
              <a:buChar char="•"/>
            </a:pPr>
            <a:r>
              <a:rPr lang="fr-FR" sz="3200" dirty="0" smtClean="0">
                <a:solidFill>
                  <a:schemeClr val="bg1"/>
                </a:solidFill>
                <a:latin typeface="Bookman Old Style" panose="02050604050505020204" pitchFamily="18" charset="0"/>
              </a:rPr>
              <a:t>Poser des questions et faire des recherches</a:t>
            </a:r>
          </a:p>
          <a:p>
            <a:pPr marL="457200" indent="-457200">
              <a:buFont typeface="Arial" panose="020B0604020202020204" pitchFamily="34" charset="0"/>
              <a:buChar char="•"/>
            </a:pPr>
            <a:r>
              <a:rPr lang="fr-FR" sz="3200" dirty="0" smtClean="0">
                <a:solidFill>
                  <a:schemeClr val="bg1"/>
                </a:solidFill>
                <a:latin typeface="Bookman Old Style" panose="02050604050505020204" pitchFamily="18" charset="0"/>
              </a:rPr>
              <a:t>Recherche d’idées et créativité</a:t>
            </a:r>
          </a:p>
          <a:p>
            <a:pPr marL="457200" indent="-457200">
              <a:buFont typeface="Arial" panose="020B0604020202020204" pitchFamily="34" charset="0"/>
              <a:buChar char="•"/>
            </a:pPr>
            <a:r>
              <a:rPr lang="fr-FR" sz="3200" dirty="0" smtClean="0">
                <a:solidFill>
                  <a:schemeClr val="bg1"/>
                </a:solidFill>
                <a:latin typeface="Bookman Old Style" panose="02050604050505020204" pitchFamily="18" charset="0"/>
              </a:rPr>
              <a:t>Et </a:t>
            </a:r>
            <a:r>
              <a:rPr lang="fr-FR" sz="3200" dirty="0">
                <a:solidFill>
                  <a:schemeClr val="bg1"/>
                </a:solidFill>
                <a:latin typeface="Bookman Old Style" panose="02050604050505020204" pitchFamily="18" charset="0"/>
              </a:rPr>
              <a:t>les images </a:t>
            </a:r>
            <a:r>
              <a:rPr lang="fr-FR" sz="3200" dirty="0" smtClean="0">
                <a:solidFill>
                  <a:schemeClr val="bg1"/>
                </a:solidFill>
                <a:latin typeface="Bookman Old Style" panose="02050604050505020204" pitchFamily="18" charset="0"/>
              </a:rPr>
              <a:t>?</a:t>
            </a:r>
          </a:p>
          <a:p>
            <a:pPr marL="457200" indent="-457200">
              <a:buFont typeface="Arial" panose="020B0604020202020204" pitchFamily="34" charset="0"/>
              <a:buChar char="•"/>
            </a:pPr>
            <a:r>
              <a:rPr lang="fr-FR" sz="3200" dirty="0" smtClean="0">
                <a:solidFill>
                  <a:schemeClr val="bg1"/>
                </a:solidFill>
                <a:latin typeface="Bookman Old Style" panose="02050604050505020204" pitchFamily="18" charset="0"/>
              </a:rPr>
              <a:t>Vos dernières questions</a:t>
            </a:r>
          </a:p>
        </p:txBody>
      </p:sp>
      <p:sp>
        <p:nvSpPr>
          <p:cNvPr id="2" name="ZoneTexte 1"/>
          <p:cNvSpPr txBox="1"/>
          <p:nvPr/>
        </p:nvSpPr>
        <p:spPr>
          <a:xfrm>
            <a:off x="955344" y="150126"/>
            <a:ext cx="6580648" cy="830997"/>
          </a:xfrm>
          <a:prstGeom prst="rect">
            <a:avLst/>
          </a:prstGeom>
          <a:solidFill>
            <a:schemeClr val="tx2">
              <a:lumMod val="20000"/>
              <a:lumOff val="80000"/>
            </a:schemeClr>
          </a:solidFill>
        </p:spPr>
        <p:txBody>
          <a:bodyPr wrap="none" rtlCol="0">
            <a:spAutoFit/>
          </a:bodyPr>
          <a:lstStyle/>
          <a:p>
            <a:r>
              <a:rPr lang="fr-FR" sz="4800" dirty="0" smtClean="0">
                <a:solidFill>
                  <a:srgbClr val="FF0000"/>
                </a:solidFill>
                <a:latin typeface="Bookman Old Style" panose="02050604050505020204" pitchFamily="18" charset="0"/>
              </a:rPr>
              <a:t>Plan de la conférence</a:t>
            </a:r>
            <a:endParaRPr lang="fr-FR" sz="4800" dirty="0">
              <a:solidFill>
                <a:srgbClr val="FF0000"/>
              </a:solidFill>
              <a:latin typeface="Bookman Old Style" panose="02050604050505020204" pitchFamily="18" charset="0"/>
            </a:endParaRPr>
          </a:p>
        </p:txBody>
      </p:sp>
      <p:sp>
        <p:nvSpPr>
          <p:cNvPr id="4" name="ZoneTexte 3"/>
          <p:cNvSpPr txBox="1"/>
          <p:nvPr/>
        </p:nvSpPr>
        <p:spPr>
          <a:xfrm>
            <a:off x="996287" y="1078173"/>
            <a:ext cx="7438030" cy="1077218"/>
          </a:xfrm>
          <a:prstGeom prst="rect">
            <a:avLst/>
          </a:prstGeom>
          <a:noFill/>
        </p:spPr>
        <p:txBody>
          <a:bodyPr wrap="square" rtlCol="0">
            <a:spAutoFit/>
          </a:bodyPr>
          <a:lstStyle/>
          <a:p>
            <a:r>
              <a:rPr lang="fr-FR" sz="3200" dirty="0" smtClean="0"/>
              <a:t>Les participants seront invités à poser des questions en cours d’exposé</a:t>
            </a:r>
            <a:endParaRPr lang="fr-FR" sz="3200" dirty="0"/>
          </a:p>
        </p:txBody>
      </p:sp>
      <p:sp>
        <p:nvSpPr>
          <p:cNvPr id="8" name="Espace réservé du numéro de diapositive 7"/>
          <p:cNvSpPr>
            <a:spLocks noGrp="1"/>
          </p:cNvSpPr>
          <p:nvPr>
            <p:ph type="sldNum" idx="3"/>
          </p:nvPr>
        </p:nvSpPr>
        <p:spPr/>
        <p:txBody>
          <a:bodyPr/>
          <a:lstStyle/>
          <a:p>
            <a:fld id="{36F9568E-E2BB-429C-A3A4-46964592AFFA}" type="slidenum">
              <a:rPr lang="fr-FR" smtClean="0"/>
              <a:pPr/>
              <a:t>2</a:t>
            </a:fld>
            <a:endParaRPr lang="fr-F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E462AF15-9756-3B34-5580-C618B436DA50}"/>
              </a:ext>
            </a:extLst>
          </p:cNvPr>
          <p:cNvSpPr txBox="1">
            <a:spLocks/>
          </p:cNvSpPr>
          <p:nvPr/>
        </p:nvSpPr>
        <p:spPr>
          <a:xfrm>
            <a:off x="38222" y="187987"/>
            <a:ext cx="10355458" cy="1179455"/>
          </a:xfrm>
          <a:prstGeom prst="rect">
            <a:avLst/>
          </a:prstGeom>
          <a:solidFill>
            <a:schemeClr val="bg2">
              <a:lumMod val="25000"/>
            </a:schemeClr>
          </a:solid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fr-FR" sz="2400" dirty="0">
                <a:solidFill>
                  <a:schemeClr val="bg1"/>
                </a:solidFill>
                <a:latin typeface="Arial" panose="020B0604020202020204" pitchFamily="34" charset="0"/>
                <a:cs typeface="Arial" panose="020B0604020202020204" pitchFamily="34" charset="0"/>
              </a:rPr>
              <a:t>Utilisation des moteurs de recherche</a:t>
            </a:r>
            <a:br>
              <a:rPr lang="fr-FR" sz="2400" dirty="0">
                <a:solidFill>
                  <a:schemeClr val="bg1"/>
                </a:solidFill>
                <a:latin typeface="Arial" panose="020B0604020202020204" pitchFamily="34" charset="0"/>
                <a:cs typeface="Arial" panose="020B0604020202020204" pitchFamily="34" charset="0"/>
              </a:rPr>
            </a:br>
            <a:r>
              <a:rPr lang="fr-FR" sz="2400" dirty="0">
                <a:solidFill>
                  <a:schemeClr val="bg1"/>
                </a:solidFill>
                <a:latin typeface="Arial" panose="020B0604020202020204" pitchFamily="34" charset="0"/>
                <a:cs typeface="Arial" panose="020B0604020202020204" pitchFamily="34" charset="0"/>
              </a:rPr>
              <a:t> ou des agents conversationnels (</a:t>
            </a:r>
            <a:r>
              <a:rPr lang="fr-FR" sz="2400" dirty="0" err="1">
                <a:solidFill>
                  <a:schemeClr val="bg1"/>
                </a:solidFill>
                <a:latin typeface="Arial" panose="020B0604020202020204" pitchFamily="34" charset="0"/>
                <a:cs typeface="Arial" panose="020B0604020202020204" pitchFamily="34" charset="0"/>
              </a:rPr>
              <a:t>chatbot</a:t>
            </a:r>
            <a:r>
              <a:rPr lang="fr-FR" sz="2400" dirty="0">
                <a:solidFill>
                  <a:schemeClr val="bg1"/>
                </a:solidFill>
                <a:latin typeface="Arial" panose="020B0604020202020204" pitchFamily="34" charset="0"/>
                <a:cs typeface="Arial" panose="020B0604020202020204" pitchFamily="34" charset="0"/>
              </a:rPr>
              <a:t>) ?</a:t>
            </a:r>
            <a:br>
              <a:rPr lang="fr-FR" sz="2400" dirty="0">
                <a:solidFill>
                  <a:schemeClr val="bg1"/>
                </a:solidFill>
                <a:latin typeface="Arial" panose="020B0604020202020204" pitchFamily="34" charset="0"/>
                <a:cs typeface="Arial" panose="020B0604020202020204" pitchFamily="34" charset="0"/>
              </a:rPr>
            </a:br>
            <a:r>
              <a:rPr lang="fr-FR" sz="2800" b="1" dirty="0">
                <a:solidFill>
                  <a:schemeClr val="bg1"/>
                </a:solidFill>
                <a:latin typeface="Arial" panose="020B0604020202020204" pitchFamily="34" charset="0"/>
                <a:cs typeface="Arial" panose="020B0604020202020204" pitchFamily="34" charset="0"/>
              </a:rPr>
              <a:t>Agents conversationnels – Type questionnement marchand</a:t>
            </a:r>
          </a:p>
        </p:txBody>
      </p:sp>
      <p:pic>
        <p:nvPicPr>
          <p:cNvPr id="3" name="Image 2">
            <a:extLst>
              <a:ext uri="{FF2B5EF4-FFF2-40B4-BE49-F238E27FC236}">
                <a16:creationId xmlns:a16="http://schemas.microsoft.com/office/drawing/2014/main" id="{9E80F73A-5F1A-591E-7C2F-5EE3345CF06A}"/>
              </a:ext>
            </a:extLst>
          </p:cNvPr>
          <p:cNvPicPr>
            <a:picLocks noChangeAspect="1"/>
          </p:cNvPicPr>
          <p:nvPr/>
        </p:nvPicPr>
        <p:blipFill>
          <a:blip r:embed="rId3"/>
          <a:stretch>
            <a:fillRect/>
          </a:stretch>
        </p:blipFill>
        <p:spPr>
          <a:xfrm>
            <a:off x="120528" y="1474243"/>
            <a:ext cx="2692022" cy="4701190"/>
          </a:xfrm>
          <a:prstGeom prst="rect">
            <a:avLst/>
          </a:prstGeom>
        </p:spPr>
      </p:pic>
      <p:pic>
        <p:nvPicPr>
          <p:cNvPr id="4" name="Image 3">
            <a:extLst>
              <a:ext uri="{FF2B5EF4-FFF2-40B4-BE49-F238E27FC236}">
                <a16:creationId xmlns:a16="http://schemas.microsoft.com/office/drawing/2014/main" id="{A8628A59-FF3F-1C44-7DD5-947DD41F71FC}"/>
              </a:ext>
            </a:extLst>
          </p:cNvPr>
          <p:cNvPicPr>
            <a:picLocks noChangeAspect="1"/>
          </p:cNvPicPr>
          <p:nvPr/>
        </p:nvPicPr>
        <p:blipFill>
          <a:blip r:embed="rId4"/>
          <a:stretch>
            <a:fillRect/>
          </a:stretch>
        </p:blipFill>
        <p:spPr>
          <a:xfrm>
            <a:off x="1772834" y="1577519"/>
            <a:ext cx="885825" cy="485775"/>
          </a:xfrm>
          <a:prstGeom prst="rect">
            <a:avLst/>
          </a:prstGeom>
        </p:spPr>
      </p:pic>
      <p:sp>
        <p:nvSpPr>
          <p:cNvPr id="7" name="Bulle narrative : rectangle 6">
            <a:extLst>
              <a:ext uri="{FF2B5EF4-FFF2-40B4-BE49-F238E27FC236}">
                <a16:creationId xmlns:a16="http://schemas.microsoft.com/office/drawing/2014/main" id="{403A4E33-AB5C-166D-1B56-3E2D062138F9}"/>
              </a:ext>
            </a:extLst>
          </p:cNvPr>
          <p:cNvSpPr/>
          <p:nvPr/>
        </p:nvSpPr>
        <p:spPr>
          <a:xfrm>
            <a:off x="3050975" y="1755157"/>
            <a:ext cx="4084320" cy="1068390"/>
          </a:xfrm>
          <a:prstGeom prst="wedgeRectCallou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C6354B9D-E106-6068-5D29-82527BFB9037}"/>
              </a:ext>
            </a:extLst>
          </p:cNvPr>
          <p:cNvSpPr txBox="1"/>
          <p:nvPr/>
        </p:nvSpPr>
        <p:spPr>
          <a:xfrm>
            <a:off x="3196231" y="1786740"/>
            <a:ext cx="4039439" cy="923330"/>
          </a:xfrm>
          <a:prstGeom prst="rect">
            <a:avLst/>
          </a:prstGeom>
          <a:noFill/>
        </p:spPr>
        <p:txBody>
          <a:bodyPr wrap="square" rtlCol="0">
            <a:spAutoFit/>
          </a:bodyPr>
          <a:lstStyle/>
          <a:p>
            <a:r>
              <a:rPr lang="fr-FR" dirty="0"/>
              <a:t>Je veux un billet d’avion pour 2 adultes partant de </a:t>
            </a:r>
            <a:r>
              <a:rPr lang="fr-FR" b="1" dirty="0"/>
              <a:t>Lyon </a:t>
            </a:r>
            <a:r>
              <a:rPr lang="fr-FR" dirty="0"/>
              <a:t>demain le 8 Octobre pour aller à </a:t>
            </a:r>
            <a:r>
              <a:rPr lang="fr-FR" b="1" dirty="0"/>
              <a:t>Rome</a:t>
            </a:r>
          </a:p>
        </p:txBody>
      </p:sp>
      <p:pic>
        <p:nvPicPr>
          <p:cNvPr id="11" name="Image 10">
            <a:extLst>
              <a:ext uri="{FF2B5EF4-FFF2-40B4-BE49-F238E27FC236}">
                <a16:creationId xmlns:a16="http://schemas.microsoft.com/office/drawing/2014/main" id="{0EBF5523-A47E-5C02-5B1B-A1D4E49C1209}"/>
              </a:ext>
            </a:extLst>
          </p:cNvPr>
          <p:cNvPicPr>
            <a:picLocks noChangeAspect="1"/>
          </p:cNvPicPr>
          <p:nvPr/>
        </p:nvPicPr>
        <p:blipFill>
          <a:blip r:embed="rId5"/>
          <a:stretch>
            <a:fillRect/>
          </a:stretch>
        </p:blipFill>
        <p:spPr>
          <a:xfrm>
            <a:off x="9144061" y="1583448"/>
            <a:ext cx="2883055" cy="4607739"/>
          </a:xfrm>
          <a:prstGeom prst="rect">
            <a:avLst/>
          </a:prstGeom>
        </p:spPr>
      </p:pic>
      <p:sp>
        <p:nvSpPr>
          <p:cNvPr id="12" name="Flèche : droite 11">
            <a:extLst>
              <a:ext uri="{FF2B5EF4-FFF2-40B4-BE49-F238E27FC236}">
                <a16:creationId xmlns:a16="http://schemas.microsoft.com/office/drawing/2014/main" id="{E172BCEB-F83D-1084-2FD5-626458761BF3}"/>
              </a:ext>
            </a:extLst>
          </p:cNvPr>
          <p:cNvSpPr/>
          <p:nvPr/>
        </p:nvSpPr>
        <p:spPr>
          <a:xfrm rot="1415514">
            <a:off x="2336790" y="2127770"/>
            <a:ext cx="643737" cy="323166"/>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Bulle narrative : ronde 14">
            <a:extLst>
              <a:ext uri="{FF2B5EF4-FFF2-40B4-BE49-F238E27FC236}">
                <a16:creationId xmlns:a16="http://schemas.microsoft.com/office/drawing/2014/main" id="{6EEAA3D6-C46A-B0B9-BA59-B376E35BA65A}"/>
              </a:ext>
            </a:extLst>
          </p:cNvPr>
          <p:cNvSpPr/>
          <p:nvPr/>
        </p:nvSpPr>
        <p:spPr>
          <a:xfrm>
            <a:off x="4512158" y="3114672"/>
            <a:ext cx="3677707" cy="1282773"/>
          </a:xfrm>
          <a:prstGeom prst="wedgeEllipseCallout">
            <a:avLst/>
          </a:prstGeom>
          <a:solidFill>
            <a:schemeClr val="accent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Voici les </a:t>
            </a:r>
            <a:r>
              <a:rPr lang="fr-FR" b="1" dirty="0">
                <a:solidFill>
                  <a:schemeClr val="tx1"/>
                </a:solidFill>
              </a:rPr>
              <a:t>3 vols </a:t>
            </a:r>
            <a:r>
              <a:rPr lang="fr-FR" dirty="0">
                <a:solidFill>
                  <a:schemeClr val="tx1"/>
                </a:solidFill>
              </a:rPr>
              <a:t>possibles : X / Y / Z</a:t>
            </a:r>
          </a:p>
          <a:p>
            <a:pPr algn="ctr"/>
            <a:r>
              <a:rPr lang="fr-FR" dirty="0">
                <a:solidFill>
                  <a:schemeClr val="tx1"/>
                </a:solidFill>
              </a:rPr>
              <a:t>Voulez-vous une voiture à l’arrivée ? </a:t>
            </a:r>
          </a:p>
        </p:txBody>
      </p:sp>
      <p:sp>
        <p:nvSpPr>
          <p:cNvPr id="16" name="Bulle narrative : rectangle 15">
            <a:extLst>
              <a:ext uri="{FF2B5EF4-FFF2-40B4-BE49-F238E27FC236}">
                <a16:creationId xmlns:a16="http://schemas.microsoft.com/office/drawing/2014/main" id="{EAE06CAB-A426-EF96-18AE-477E64F8205A}"/>
              </a:ext>
            </a:extLst>
          </p:cNvPr>
          <p:cNvSpPr/>
          <p:nvPr/>
        </p:nvSpPr>
        <p:spPr>
          <a:xfrm>
            <a:off x="4179157" y="5176056"/>
            <a:ext cx="4343707" cy="1068390"/>
          </a:xfrm>
          <a:prstGeom prst="wedgeRectCallou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OK pour celui de </a:t>
            </a:r>
            <a:r>
              <a:rPr lang="fr-FR" b="1" dirty="0">
                <a:solidFill>
                  <a:schemeClr val="tx1"/>
                </a:solidFill>
              </a:rPr>
              <a:t>10h00</a:t>
            </a:r>
            <a:r>
              <a:rPr lang="fr-FR" dirty="0">
                <a:solidFill>
                  <a:schemeClr val="tx1"/>
                </a:solidFill>
              </a:rPr>
              <a:t> sur </a:t>
            </a:r>
            <a:r>
              <a:rPr lang="fr-FR" b="1" dirty="0">
                <a:solidFill>
                  <a:schemeClr val="tx1"/>
                </a:solidFill>
              </a:rPr>
              <a:t>Transavia,</a:t>
            </a:r>
          </a:p>
          <a:p>
            <a:pPr algn="ctr"/>
            <a:r>
              <a:rPr lang="fr-FR" dirty="0">
                <a:solidFill>
                  <a:schemeClr val="tx1"/>
                </a:solidFill>
              </a:rPr>
              <a:t>Pas de voiture mais un hôtel près de la place </a:t>
            </a:r>
            <a:r>
              <a:rPr lang="fr-FR" dirty="0" err="1">
                <a:solidFill>
                  <a:schemeClr val="tx1"/>
                </a:solidFill>
              </a:rPr>
              <a:t>Navone</a:t>
            </a:r>
            <a:r>
              <a:rPr lang="fr-FR" dirty="0">
                <a:solidFill>
                  <a:schemeClr val="tx1"/>
                </a:solidFill>
              </a:rPr>
              <a:t> </a:t>
            </a:r>
          </a:p>
        </p:txBody>
      </p:sp>
      <p:sp>
        <p:nvSpPr>
          <p:cNvPr id="26" name="Flèche : droite 25">
            <a:extLst>
              <a:ext uri="{FF2B5EF4-FFF2-40B4-BE49-F238E27FC236}">
                <a16:creationId xmlns:a16="http://schemas.microsoft.com/office/drawing/2014/main" id="{3799B857-D55F-45EA-0097-7A007774A9C2}"/>
              </a:ext>
            </a:extLst>
          </p:cNvPr>
          <p:cNvSpPr/>
          <p:nvPr/>
        </p:nvSpPr>
        <p:spPr>
          <a:xfrm rot="1415514">
            <a:off x="4139812" y="4572614"/>
            <a:ext cx="643737" cy="323166"/>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Image 26">
            <a:extLst>
              <a:ext uri="{FF2B5EF4-FFF2-40B4-BE49-F238E27FC236}">
                <a16:creationId xmlns:a16="http://schemas.microsoft.com/office/drawing/2014/main" id="{B63A23B6-C327-4250-3A5A-5D2AF287EF2E}"/>
              </a:ext>
            </a:extLst>
          </p:cNvPr>
          <p:cNvPicPr>
            <a:picLocks noChangeAspect="1"/>
          </p:cNvPicPr>
          <p:nvPr/>
        </p:nvPicPr>
        <p:blipFill>
          <a:blip r:embed="rId4"/>
          <a:stretch>
            <a:fillRect/>
          </a:stretch>
        </p:blipFill>
        <p:spPr>
          <a:xfrm>
            <a:off x="3067838" y="4323704"/>
            <a:ext cx="885825" cy="485775"/>
          </a:xfrm>
          <a:prstGeom prst="rect">
            <a:avLst/>
          </a:prstGeom>
        </p:spPr>
      </p:pic>
      <p:sp>
        <p:nvSpPr>
          <p:cNvPr id="28" name="Éclair 27">
            <a:extLst>
              <a:ext uri="{FF2B5EF4-FFF2-40B4-BE49-F238E27FC236}">
                <a16:creationId xmlns:a16="http://schemas.microsoft.com/office/drawing/2014/main" id="{77A52EC5-D6C0-61C3-9D2F-5C3B678AC7F2}"/>
              </a:ext>
            </a:extLst>
          </p:cNvPr>
          <p:cNvSpPr/>
          <p:nvPr/>
        </p:nvSpPr>
        <p:spPr>
          <a:xfrm rot="525141" flipH="1">
            <a:off x="8039050" y="2873779"/>
            <a:ext cx="996937" cy="550805"/>
          </a:xfrm>
          <a:prstGeom prst="lightningBolt">
            <a:avLst/>
          </a:prstGeom>
          <a:solidFill>
            <a:schemeClr val="accent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62DCC974-6D30-F97A-1ADC-4179CA488266}"/>
              </a:ext>
            </a:extLst>
          </p:cNvPr>
          <p:cNvSpPr txBox="1"/>
          <p:nvPr/>
        </p:nvSpPr>
        <p:spPr>
          <a:xfrm>
            <a:off x="7135295" y="6341818"/>
            <a:ext cx="1300356" cy="584775"/>
          </a:xfrm>
          <a:prstGeom prst="rect">
            <a:avLst/>
          </a:prstGeom>
          <a:noFill/>
        </p:spPr>
        <p:txBody>
          <a:bodyPr wrap="none" rtlCol="0">
            <a:spAutoFit/>
          </a:bodyPr>
          <a:lstStyle/>
          <a:p>
            <a:r>
              <a:rPr lang="fr-FR" sz="3200" b="1" dirty="0"/>
              <a:t>etc …</a:t>
            </a:r>
          </a:p>
        </p:txBody>
      </p:sp>
      <p:sp>
        <p:nvSpPr>
          <p:cNvPr id="17" name="Espace réservé du numéro de diapositive 16"/>
          <p:cNvSpPr>
            <a:spLocks noGrp="1"/>
          </p:cNvSpPr>
          <p:nvPr>
            <p:ph type="sldNum" idx="3"/>
          </p:nvPr>
        </p:nvSpPr>
        <p:spPr/>
        <p:txBody>
          <a:bodyPr/>
          <a:lstStyle/>
          <a:p>
            <a:fld id="{781BBC9B-C74A-4B3A-8170-2DD15E7FF3AE}" type="slidenum">
              <a:rPr lang="fr-FR" smtClean="0"/>
              <a:t>20</a:t>
            </a:fld>
            <a:endParaRPr lang="fr-FR"/>
          </a:p>
        </p:txBody>
      </p:sp>
    </p:spTree>
    <p:extLst>
      <p:ext uri="{BB962C8B-B14F-4D97-AF65-F5344CB8AC3E}">
        <p14:creationId xmlns:p14="http://schemas.microsoft.com/office/powerpoint/2010/main" val="2826452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E462AF15-9756-3B34-5580-C618B436DA50}"/>
              </a:ext>
            </a:extLst>
          </p:cNvPr>
          <p:cNvSpPr txBox="1">
            <a:spLocks/>
          </p:cNvSpPr>
          <p:nvPr/>
        </p:nvSpPr>
        <p:spPr>
          <a:xfrm>
            <a:off x="38222" y="187987"/>
            <a:ext cx="10081137" cy="1372544"/>
          </a:xfrm>
          <a:prstGeom prst="rect">
            <a:avLst/>
          </a:prstGeom>
          <a:solidFill>
            <a:schemeClr val="bg2">
              <a:lumMod val="25000"/>
            </a:schemeClr>
          </a:solid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fr-FR" sz="2400" dirty="0">
                <a:solidFill>
                  <a:schemeClr val="bg1"/>
                </a:solidFill>
                <a:latin typeface="Arial" panose="020B0604020202020204" pitchFamily="34" charset="0"/>
                <a:cs typeface="Arial" panose="020B0604020202020204" pitchFamily="34" charset="0"/>
              </a:rPr>
              <a:t>Utilisation des moteurs de recherche</a:t>
            </a:r>
            <a:br>
              <a:rPr lang="fr-FR" sz="2400" dirty="0">
                <a:solidFill>
                  <a:schemeClr val="bg1"/>
                </a:solidFill>
                <a:latin typeface="Arial" panose="020B0604020202020204" pitchFamily="34" charset="0"/>
                <a:cs typeface="Arial" panose="020B0604020202020204" pitchFamily="34" charset="0"/>
              </a:rPr>
            </a:br>
            <a:r>
              <a:rPr lang="fr-FR" sz="2400" dirty="0">
                <a:solidFill>
                  <a:schemeClr val="bg1"/>
                </a:solidFill>
                <a:latin typeface="Arial" panose="020B0604020202020204" pitchFamily="34" charset="0"/>
                <a:cs typeface="Arial" panose="020B0604020202020204" pitchFamily="34" charset="0"/>
              </a:rPr>
              <a:t> ou des agents conversationnels (</a:t>
            </a:r>
            <a:r>
              <a:rPr lang="fr-FR" sz="2400" dirty="0" err="1">
                <a:solidFill>
                  <a:schemeClr val="bg1"/>
                </a:solidFill>
                <a:latin typeface="Arial" panose="020B0604020202020204" pitchFamily="34" charset="0"/>
                <a:cs typeface="Arial" panose="020B0604020202020204" pitchFamily="34" charset="0"/>
              </a:rPr>
              <a:t>chatbot</a:t>
            </a:r>
            <a:r>
              <a:rPr lang="fr-FR" sz="2400" dirty="0">
                <a:solidFill>
                  <a:schemeClr val="bg1"/>
                </a:solidFill>
                <a:latin typeface="Arial" panose="020B0604020202020204" pitchFamily="34" charset="0"/>
                <a:cs typeface="Arial" panose="020B0604020202020204" pitchFamily="34" charset="0"/>
              </a:rPr>
              <a:t>) ?</a:t>
            </a:r>
            <a:br>
              <a:rPr lang="fr-FR" sz="2400" dirty="0">
                <a:solidFill>
                  <a:schemeClr val="bg1"/>
                </a:solidFill>
                <a:latin typeface="Arial" panose="020B0604020202020204" pitchFamily="34" charset="0"/>
                <a:cs typeface="Arial" panose="020B0604020202020204" pitchFamily="34" charset="0"/>
              </a:rPr>
            </a:br>
            <a:r>
              <a:rPr lang="fr-FR" sz="2800" b="1" dirty="0">
                <a:solidFill>
                  <a:schemeClr val="bg1"/>
                </a:solidFill>
                <a:latin typeface="Arial" panose="020B0604020202020204" pitchFamily="34" charset="0"/>
                <a:cs typeface="Arial" panose="020B0604020202020204" pitchFamily="34" charset="0"/>
              </a:rPr>
              <a:t>Agents conversationnels – Questionnement ouvert</a:t>
            </a:r>
          </a:p>
        </p:txBody>
      </p:sp>
      <p:pic>
        <p:nvPicPr>
          <p:cNvPr id="3" name="Image 2">
            <a:extLst>
              <a:ext uri="{FF2B5EF4-FFF2-40B4-BE49-F238E27FC236}">
                <a16:creationId xmlns:a16="http://schemas.microsoft.com/office/drawing/2014/main" id="{9E80F73A-5F1A-591E-7C2F-5EE3345CF06A}"/>
              </a:ext>
            </a:extLst>
          </p:cNvPr>
          <p:cNvPicPr>
            <a:picLocks noChangeAspect="1"/>
          </p:cNvPicPr>
          <p:nvPr/>
        </p:nvPicPr>
        <p:blipFill>
          <a:blip r:embed="rId3"/>
          <a:stretch>
            <a:fillRect/>
          </a:stretch>
        </p:blipFill>
        <p:spPr>
          <a:xfrm>
            <a:off x="225940" y="1826845"/>
            <a:ext cx="2692022" cy="4701190"/>
          </a:xfrm>
          <a:prstGeom prst="rect">
            <a:avLst/>
          </a:prstGeom>
        </p:spPr>
      </p:pic>
      <p:pic>
        <p:nvPicPr>
          <p:cNvPr id="4" name="Image 3">
            <a:extLst>
              <a:ext uri="{FF2B5EF4-FFF2-40B4-BE49-F238E27FC236}">
                <a16:creationId xmlns:a16="http://schemas.microsoft.com/office/drawing/2014/main" id="{A8628A59-FF3F-1C44-7DD5-947DD41F71FC}"/>
              </a:ext>
            </a:extLst>
          </p:cNvPr>
          <p:cNvPicPr>
            <a:picLocks noChangeAspect="1"/>
          </p:cNvPicPr>
          <p:nvPr/>
        </p:nvPicPr>
        <p:blipFill>
          <a:blip r:embed="rId4"/>
          <a:stretch>
            <a:fillRect/>
          </a:stretch>
        </p:blipFill>
        <p:spPr>
          <a:xfrm>
            <a:off x="1898817" y="1900257"/>
            <a:ext cx="885825" cy="485775"/>
          </a:xfrm>
          <a:prstGeom prst="rect">
            <a:avLst/>
          </a:prstGeom>
        </p:spPr>
      </p:pic>
      <p:sp>
        <p:nvSpPr>
          <p:cNvPr id="7" name="Bulle narrative : rectangle 6">
            <a:extLst>
              <a:ext uri="{FF2B5EF4-FFF2-40B4-BE49-F238E27FC236}">
                <a16:creationId xmlns:a16="http://schemas.microsoft.com/office/drawing/2014/main" id="{403A4E33-AB5C-166D-1B56-3E2D062138F9}"/>
              </a:ext>
            </a:extLst>
          </p:cNvPr>
          <p:cNvSpPr/>
          <p:nvPr/>
        </p:nvSpPr>
        <p:spPr>
          <a:xfrm>
            <a:off x="3235741" y="2174636"/>
            <a:ext cx="4711040" cy="835879"/>
          </a:xfrm>
          <a:prstGeom prst="wedgeRectCallou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C6354B9D-E106-6068-5D29-82527BFB9037}"/>
              </a:ext>
            </a:extLst>
          </p:cNvPr>
          <p:cNvSpPr txBox="1"/>
          <p:nvPr/>
        </p:nvSpPr>
        <p:spPr>
          <a:xfrm>
            <a:off x="3286404" y="2269411"/>
            <a:ext cx="4560692" cy="646331"/>
          </a:xfrm>
          <a:prstGeom prst="rect">
            <a:avLst/>
          </a:prstGeom>
          <a:noFill/>
        </p:spPr>
        <p:txBody>
          <a:bodyPr wrap="square" rtlCol="0">
            <a:spAutoFit/>
          </a:bodyPr>
          <a:lstStyle/>
          <a:p>
            <a:r>
              <a:rPr lang="fr-FR" dirty="0"/>
              <a:t>Dis-moi comment préparer une </a:t>
            </a:r>
            <a:r>
              <a:rPr lang="fr-FR" b="1" dirty="0"/>
              <a:t>navigation</a:t>
            </a:r>
            <a:r>
              <a:rPr lang="fr-FR" dirty="0"/>
              <a:t> de </a:t>
            </a:r>
            <a:r>
              <a:rPr lang="fr-FR" b="1" dirty="0"/>
              <a:t>loisir</a:t>
            </a:r>
            <a:r>
              <a:rPr lang="fr-FR" dirty="0"/>
              <a:t> sur la </a:t>
            </a:r>
            <a:r>
              <a:rPr lang="fr-FR" b="1" dirty="0"/>
              <a:t>haute Meuse </a:t>
            </a:r>
          </a:p>
        </p:txBody>
      </p:sp>
      <p:pic>
        <p:nvPicPr>
          <p:cNvPr id="11" name="Image 10">
            <a:extLst>
              <a:ext uri="{FF2B5EF4-FFF2-40B4-BE49-F238E27FC236}">
                <a16:creationId xmlns:a16="http://schemas.microsoft.com/office/drawing/2014/main" id="{0EBF5523-A47E-5C02-5B1B-A1D4E49C1209}"/>
              </a:ext>
            </a:extLst>
          </p:cNvPr>
          <p:cNvPicPr>
            <a:picLocks noChangeAspect="1"/>
          </p:cNvPicPr>
          <p:nvPr/>
        </p:nvPicPr>
        <p:blipFill>
          <a:blip r:embed="rId5"/>
          <a:stretch>
            <a:fillRect/>
          </a:stretch>
        </p:blipFill>
        <p:spPr>
          <a:xfrm>
            <a:off x="9157734" y="2161048"/>
            <a:ext cx="2883055" cy="4607739"/>
          </a:xfrm>
          <a:prstGeom prst="rect">
            <a:avLst/>
          </a:prstGeom>
        </p:spPr>
      </p:pic>
      <p:sp>
        <p:nvSpPr>
          <p:cNvPr id="12" name="Flèche : droite 11">
            <a:extLst>
              <a:ext uri="{FF2B5EF4-FFF2-40B4-BE49-F238E27FC236}">
                <a16:creationId xmlns:a16="http://schemas.microsoft.com/office/drawing/2014/main" id="{E172BCEB-F83D-1084-2FD5-626458761BF3}"/>
              </a:ext>
            </a:extLst>
          </p:cNvPr>
          <p:cNvSpPr/>
          <p:nvPr/>
        </p:nvSpPr>
        <p:spPr>
          <a:xfrm rot="1415514">
            <a:off x="2505215" y="2477263"/>
            <a:ext cx="643737" cy="323166"/>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Bulle narrative : ronde 14">
            <a:extLst>
              <a:ext uri="{FF2B5EF4-FFF2-40B4-BE49-F238E27FC236}">
                <a16:creationId xmlns:a16="http://schemas.microsoft.com/office/drawing/2014/main" id="{6EEAA3D6-C46A-B0B9-BA59-B376E35BA65A}"/>
              </a:ext>
            </a:extLst>
          </p:cNvPr>
          <p:cNvSpPr/>
          <p:nvPr/>
        </p:nvSpPr>
        <p:spPr>
          <a:xfrm>
            <a:off x="2917962" y="3263154"/>
            <a:ext cx="5473003" cy="3406860"/>
          </a:xfrm>
          <a:prstGeom prst="wedgeEllipseCallout">
            <a:avLst/>
          </a:prstGeom>
          <a:solidFill>
            <a:schemeClr val="accent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solidFill>
                  <a:schemeClr val="tx1"/>
                </a:solidFill>
              </a:rPr>
              <a:t>« Préparer une navigation de loisir sur la haute Meuse est une belle aventure qui nécessite un peu de planification. Voici quelques étapes pour bien organiser votre sortie :</a:t>
            </a:r>
          </a:p>
          <a:p>
            <a:pPr marL="285750" indent="-285750">
              <a:buFontTx/>
              <a:buChar char="-"/>
            </a:pPr>
            <a:r>
              <a:rPr lang="fr-FR" b="1" dirty="0">
                <a:solidFill>
                  <a:schemeClr val="tx1"/>
                </a:solidFill>
              </a:rPr>
              <a:t>1.</a:t>
            </a:r>
            <a:r>
              <a:rPr lang="fr-FR" dirty="0">
                <a:solidFill>
                  <a:schemeClr val="tx1"/>
                </a:solidFill>
              </a:rPr>
              <a:t> </a:t>
            </a:r>
            <a:r>
              <a:rPr lang="fr-FR" b="1" dirty="0">
                <a:solidFill>
                  <a:schemeClr val="tx1"/>
                </a:solidFill>
              </a:rPr>
              <a:t>Choisir le type de bateau …</a:t>
            </a:r>
          </a:p>
          <a:p>
            <a:pPr marL="285750" indent="-285750">
              <a:buFontTx/>
              <a:buChar char="-"/>
            </a:pPr>
            <a:r>
              <a:rPr lang="fr-FR" b="1" dirty="0">
                <a:solidFill>
                  <a:schemeClr val="tx1"/>
                </a:solidFill>
              </a:rPr>
              <a:t>2. Préparer l'itinéraire (Namur, Dinant, Freÿr)</a:t>
            </a:r>
          </a:p>
          <a:p>
            <a:pPr marL="285750" indent="-285750">
              <a:buFontTx/>
              <a:buChar char="-"/>
            </a:pPr>
            <a:r>
              <a:rPr lang="fr-FR" b="1" dirty="0">
                <a:solidFill>
                  <a:schemeClr val="tx1"/>
                </a:solidFill>
              </a:rPr>
              <a:t>3. Vérifier les règles de navigation de la Wallonie  …  »</a:t>
            </a:r>
          </a:p>
          <a:p>
            <a:r>
              <a:rPr lang="fr-FR" b="1" dirty="0">
                <a:solidFill>
                  <a:schemeClr val="tx1"/>
                </a:solidFill>
              </a:rPr>
              <a:t>	</a:t>
            </a:r>
          </a:p>
        </p:txBody>
      </p:sp>
      <p:sp>
        <p:nvSpPr>
          <p:cNvPr id="28" name="Éclair 27">
            <a:extLst>
              <a:ext uri="{FF2B5EF4-FFF2-40B4-BE49-F238E27FC236}">
                <a16:creationId xmlns:a16="http://schemas.microsoft.com/office/drawing/2014/main" id="{77A52EC5-D6C0-61C3-9D2F-5C3B678AC7F2}"/>
              </a:ext>
            </a:extLst>
          </p:cNvPr>
          <p:cNvSpPr/>
          <p:nvPr/>
        </p:nvSpPr>
        <p:spPr>
          <a:xfrm rot="21376614" flipH="1">
            <a:off x="8121047" y="3344335"/>
            <a:ext cx="996937" cy="550805"/>
          </a:xfrm>
          <a:prstGeom prst="lightningBolt">
            <a:avLst/>
          </a:prstGeom>
          <a:solidFill>
            <a:schemeClr val="accent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0C84153C-487E-BCDB-60F7-6217FDAE14BA}"/>
              </a:ext>
            </a:extLst>
          </p:cNvPr>
          <p:cNvSpPr txBox="1"/>
          <p:nvPr/>
        </p:nvSpPr>
        <p:spPr>
          <a:xfrm>
            <a:off x="7444318" y="6485347"/>
            <a:ext cx="813043" cy="369332"/>
          </a:xfrm>
          <a:prstGeom prst="rect">
            <a:avLst/>
          </a:prstGeom>
          <a:noFill/>
        </p:spPr>
        <p:txBody>
          <a:bodyPr wrap="none" rtlCol="0">
            <a:spAutoFit/>
          </a:bodyPr>
          <a:lstStyle/>
          <a:p>
            <a:r>
              <a:rPr lang="fr-FR" b="1" dirty="0"/>
              <a:t>etc …</a:t>
            </a:r>
          </a:p>
        </p:txBody>
      </p:sp>
      <p:sp>
        <p:nvSpPr>
          <p:cNvPr id="17" name="Espace réservé du numéro de diapositive 16"/>
          <p:cNvSpPr>
            <a:spLocks noGrp="1"/>
          </p:cNvSpPr>
          <p:nvPr>
            <p:ph type="sldNum" idx="3"/>
          </p:nvPr>
        </p:nvSpPr>
        <p:spPr/>
        <p:txBody>
          <a:bodyPr/>
          <a:lstStyle/>
          <a:p>
            <a:fld id="{781BBC9B-C74A-4B3A-8170-2DD15E7FF3AE}" type="slidenum">
              <a:rPr lang="fr-FR" smtClean="0"/>
              <a:t>21</a:t>
            </a:fld>
            <a:endParaRPr lang="fr-FR"/>
          </a:p>
        </p:txBody>
      </p:sp>
    </p:spTree>
    <p:extLst>
      <p:ext uri="{BB962C8B-B14F-4D97-AF65-F5344CB8AC3E}">
        <p14:creationId xmlns:p14="http://schemas.microsoft.com/office/powerpoint/2010/main" val="58257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E462AF15-9756-3B34-5580-C618B436DA50}"/>
              </a:ext>
            </a:extLst>
          </p:cNvPr>
          <p:cNvSpPr txBox="1">
            <a:spLocks/>
          </p:cNvSpPr>
          <p:nvPr/>
        </p:nvSpPr>
        <p:spPr>
          <a:xfrm>
            <a:off x="38222" y="187987"/>
            <a:ext cx="10081137" cy="1392827"/>
          </a:xfrm>
          <a:prstGeom prst="rect">
            <a:avLst/>
          </a:prstGeom>
          <a:solidFill>
            <a:schemeClr val="bg2">
              <a:lumMod val="25000"/>
            </a:schemeClr>
          </a:solid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fr-FR" sz="2400" dirty="0">
                <a:solidFill>
                  <a:schemeClr val="bg1"/>
                </a:solidFill>
                <a:latin typeface="Arial" panose="020B0604020202020204" pitchFamily="34" charset="0"/>
                <a:cs typeface="Arial" panose="020B0604020202020204" pitchFamily="34" charset="0"/>
              </a:rPr>
              <a:t>Utilisation des moteurs de recherche</a:t>
            </a:r>
            <a:br>
              <a:rPr lang="fr-FR" sz="2400" dirty="0">
                <a:solidFill>
                  <a:schemeClr val="bg1"/>
                </a:solidFill>
                <a:latin typeface="Arial" panose="020B0604020202020204" pitchFamily="34" charset="0"/>
                <a:cs typeface="Arial" panose="020B0604020202020204" pitchFamily="34" charset="0"/>
              </a:rPr>
            </a:br>
            <a:r>
              <a:rPr lang="fr-FR" sz="2400" dirty="0">
                <a:solidFill>
                  <a:schemeClr val="bg1"/>
                </a:solidFill>
                <a:latin typeface="Arial" panose="020B0604020202020204" pitchFamily="34" charset="0"/>
                <a:cs typeface="Arial" panose="020B0604020202020204" pitchFamily="34" charset="0"/>
              </a:rPr>
              <a:t> ou des agents conversationnels (</a:t>
            </a:r>
            <a:r>
              <a:rPr lang="fr-FR" sz="2400" dirty="0" err="1">
                <a:solidFill>
                  <a:schemeClr val="bg1"/>
                </a:solidFill>
                <a:latin typeface="Arial" panose="020B0604020202020204" pitchFamily="34" charset="0"/>
                <a:cs typeface="Arial" panose="020B0604020202020204" pitchFamily="34" charset="0"/>
              </a:rPr>
              <a:t>chatbot</a:t>
            </a:r>
            <a:r>
              <a:rPr lang="fr-FR" sz="2400" dirty="0">
                <a:solidFill>
                  <a:schemeClr val="bg1"/>
                </a:solidFill>
                <a:latin typeface="Arial" panose="020B0604020202020204" pitchFamily="34" charset="0"/>
                <a:cs typeface="Arial" panose="020B0604020202020204" pitchFamily="34" charset="0"/>
              </a:rPr>
              <a:t>) ?</a:t>
            </a:r>
            <a:br>
              <a:rPr lang="fr-FR" sz="2400" dirty="0">
                <a:solidFill>
                  <a:schemeClr val="bg1"/>
                </a:solidFill>
                <a:latin typeface="Arial" panose="020B0604020202020204" pitchFamily="34" charset="0"/>
                <a:cs typeface="Arial" panose="020B0604020202020204" pitchFamily="34" charset="0"/>
              </a:rPr>
            </a:br>
            <a:r>
              <a:rPr lang="fr-FR" sz="2800" b="1" dirty="0">
                <a:solidFill>
                  <a:schemeClr val="bg1"/>
                </a:solidFill>
                <a:latin typeface="Arial" panose="020B0604020202020204" pitchFamily="34" charset="0"/>
                <a:cs typeface="Arial" panose="020B0604020202020204" pitchFamily="34" charset="0"/>
              </a:rPr>
              <a:t>Agents conversationnels – Type Aide à la créativité</a:t>
            </a:r>
          </a:p>
        </p:txBody>
      </p:sp>
      <p:pic>
        <p:nvPicPr>
          <p:cNvPr id="3" name="Image 2">
            <a:extLst>
              <a:ext uri="{FF2B5EF4-FFF2-40B4-BE49-F238E27FC236}">
                <a16:creationId xmlns:a16="http://schemas.microsoft.com/office/drawing/2014/main" id="{9E80F73A-5F1A-591E-7C2F-5EE3345CF06A}"/>
              </a:ext>
            </a:extLst>
          </p:cNvPr>
          <p:cNvPicPr>
            <a:picLocks noChangeAspect="1"/>
          </p:cNvPicPr>
          <p:nvPr/>
        </p:nvPicPr>
        <p:blipFill>
          <a:blip r:embed="rId3"/>
          <a:stretch>
            <a:fillRect/>
          </a:stretch>
        </p:blipFill>
        <p:spPr>
          <a:xfrm>
            <a:off x="239278" y="1837373"/>
            <a:ext cx="2692022" cy="4701190"/>
          </a:xfrm>
          <a:prstGeom prst="rect">
            <a:avLst/>
          </a:prstGeom>
        </p:spPr>
      </p:pic>
      <p:pic>
        <p:nvPicPr>
          <p:cNvPr id="4" name="Image 3">
            <a:extLst>
              <a:ext uri="{FF2B5EF4-FFF2-40B4-BE49-F238E27FC236}">
                <a16:creationId xmlns:a16="http://schemas.microsoft.com/office/drawing/2014/main" id="{A8628A59-FF3F-1C44-7DD5-947DD41F71FC}"/>
              </a:ext>
            </a:extLst>
          </p:cNvPr>
          <p:cNvPicPr>
            <a:picLocks noChangeAspect="1"/>
          </p:cNvPicPr>
          <p:nvPr/>
        </p:nvPicPr>
        <p:blipFill>
          <a:blip r:embed="rId4"/>
          <a:stretch>
            <a:fillRect/>
          </a:stretch>
        </p:blipFill>
        <p:spPr>
          <a:xfrm>
            <a:off x="1829980" y="1951393"/>
            <a:ext cx="885825" cy="485775"/>
          </a:xfrm>
          <a:prstGeom prst="rect">
            <a:avLst/>
          </a:prstGeom>
        </p:spPr>
      </p:pic>
      <p:sp>
        <p:nvSpPr>
          <p:cNvPr id="7" name="Bulle narrative : rectangle 6">
            <a:extLst>
              <a:ext uri="{FF2B5EF4-FFF2-40B4-BE49-F238E27FC236}">
                <a16:creationId xmlns:a16="http://schemas.microsoft.com/office/drawing/2014/main" id="{403A4E33-AB5C-166D-1B56-3E2D062138F9}"/>
              </a:ext>
            </a:extLst>
          </p:cNvPr>
          <p:cNvSpPr/>
          <p:nvPr/>
        </p:nvSpPr>
        <p:spPr>
          <a:xfrm>
            <a:off x="3173156" y="1951672"/>
            <a:ext cx="5874568" cy="1569660"/>
          </a:xfrm>
          <a:prstGeom prst="wedgeRectCallou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C6354B9D-E106-6068-5D29-82527BFB9037}"/>
              </a:ext>
            </a:extLst>
          </p:cNvPr>
          <p:cNvSpPr txBox="1"/>
          <p:nvPr/>
        </p:nvSpPr>
        <p:spPr>
          <a:xfrm>
            <a:off x="3199197" y="1951672"/>
            <a:ext cx="5907917" cy="1569660"/>
          </a:xfrm>
          <a:prstGeom prst="rect">
            <a:avLst/>
          </a:prstGeom>
          <a:noFill/>
        </p:spPr>
        <p:txBody>
          <a:bodyPr wrap="square" rtlCol="0">
            <a:spAutoFit/>
          </a:bodyPr>
          <a:lstStyle/>
          <a:p>
            <a:r>
              <a:rPr lang="fr-FR" sz="2400" dirty="0">
                <a:latin typeface="+mj-lt"/>
              </a:rPr>
              <a:t>Ecris moi un petit texte </a:t>
            </a:r>
            <a:r>
              <a:rPr lang="fr-FR" sz="2400" u="sng" dirty="0">
                <a:latin typeface="+mj-lt"/>
              </a:rPr>
              <a:t>à la façon de Lamartine</a:t>
            </a:r>
            <a:r>
              <a:rPr lang="fr-FR" sz="2400" dirty="0">
                <a:latin typeface="+mj-lt"/>
              </a:rPr>
              <a:t> où il est question de mon chat qui dort, du calme de la maison, du soleil qui brille, du chien qui aboie dehors …</a:t>
            </a:r>
            <a:endParaRPr lang="fr-FR" sz="2400" b="1" dirty="0">
              <a:latin typeface="+mj-lt"/>
            </a:endParaRPr>
          </a:p>
        </p:txBody>
      </p:sp>
      <p:pic>
        <p:nvPicPr>
          <p:cNvPr id="11" name="Image 10">
            <a:extLst>
              <a:ext uri="{FF2B5EF4-FFF2-40B4-BE49-F238E27FC236}">
                <a16:creationId xmlns:a16="http://schemas.microsoft.com/office/drawing/2014/main" id="{0EBF5523-A47E-5C02-5B1B-A1D4E49C1209}"/>
              </a:ext>
            </a:extLst>
          </p:cNvPr>
          <p:cNvPicPr>
            <a:picLocks noChangeAspect="1"/>
          </p:cNvPicPr>
          <p:nvPr/>
        </p:nvPicPr>
        <p:blipFill>
          <a:blip r:embed="rId5"/>
          <a:stretch>
            <a:fillRect/>
          </a:stretch>
        </p:blipFill>
        <p:spPr>
          <a:xfrm>
            <a:off x="9375011" y="2134606"/>
            <a:ext cx="1670635" cy="2670032"/>
          </a:xfrm>
          <a:prstGeom prst="rect">
            <a:avLst/>
          </a:prstGeom>
        </p:spPr>
      </p:pic>
      <p:sp>
        <p:nvSpPr>
          <p:cNvPr id="12" name="Flèche : droite 11">
            <a:extLst>
              <a:ext uri="{FF2B5EF4-FFF2-40B4-BE49-F238E27FC236}">
                <a16:creationId xmlns:a16="http://schemas.microsoft.com/office/drawing/2014/main" id="{E172BCEB-F83D-1084-2FD5-626458761BF3}"/>
              </a:ext>
            </a:extLst>
          </p:cNvPr>
          <p:cNvSpPr/>
          <p:nvPr/>
        </p:nvSpPr>
        <p:spPr>
          <a:xfrm rot="1415514">
            <a:off x="2483107" y="2522475"/>
            <a:ext cx="643737" cy="323166"/>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Éclair 27">
            <a:extLst>
              <a:ext uri="{FF2B5EF4-FFF2-40B4-BE49-F238E27FC236}">
                <a16:creationId xmlns:a16="http://schemas.microsoft.com/office/drawing/2014/main" id="{77A52EC5-D6C0-61C3-9D2F-5C3B678AC7F2}"/>
              </a:ext>
            </a:extLst>
          </p:cNvPr>
          <p:cNvSpPr/>
          <p:nvPr/>
        </p:nvSpPr>
        <p:spPr>
          <a:xfrm rot="2278274" flipH="1">
            <a:off x="8080832" y="4713309"/>
            <a:ext cx="996937" cy="550805"/>
          </a:xfrm>
          <a:prstGeom prst="lightningBolt">
            <a:avLst/>
          </a:prstGeom>
          <a:solidFill>
            <a:schemeClr val="accent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3B77033C-3761-C5A4-066C-B1CEA53F3076}"/>
              </a:ext>
            </a:extLst>
          </p:cNvPr>
          <p:cNvSpPr txBox="1"/>
          <p:nvPr/>
        </p:nvSpPr>
        <p:spPr>
          <a:xfrm>
            <a:off x="3199197" y="3958046"/>
            <a:ext cx="7634663" cy="2800767"/>
          </a:xfrm>
          <a:prstGeom prst="rect">
            <a:avLst/>
          </a:prstGeom>
          <a:solidFill>
            <a:schemeClr val="accent2">
              <a:lumMod val="10000"/>
              <a:lumOff val="90000"/>
            </a:schemeClr>
          </a:solidFill>
        </p:spPr>
        <p:txBody>
          <a:bodyPr wrap="square" rtlCol="0">
            <a:spAutoFit/>
          </a:bodyPr>
          <a:lstStyle/>
          <a:p>
            <a:r>
              <a:rPr lang="fr-FR" sz="1600" dirty="0"/>
              <a:t>« Dans le silence apaisé de cette demeure, où chaque heure semble se suspendre, je contemple mon chat, paisible et endormi, lové en un cercle parfait sur le bord de la fenêtre. Son souffle léger rythme ce calme infini, comme une onde douce sur un lac immobile. Le soleil, d'un éclat doré, inonde la pièce de sa lumière bienveillante, caressant les murs d'une chaleur subtile, et l’ombre du feuillage dansant vient s'y mêler en silence.</a:t>
            </a:r>
          </a:p>
          <a:p>
            <a:r>
              <a:rPr lang="fr-FR" sz="1600" dirty="0"/>
              <a:t>Dehors, l'aboiement lointain d'un chien perce ce tableau de quiétude, rappelant la vie qui s'agite au-delà de ces murs tranquilles. Mais ici, rien ne trouble la sérénité; le temps semble s'évanouir, et je goûte, dans ce moment fragile, une paix profonde, à l'abri du tumulte du monde. Mon chat sommeille toujours, indifférent aux bruits du dehors, comme un symbole d'harmonie dans ce jardin de lumière. »</a:t>
            </a:r>
            <a:endParaRPr lang="fr-FR" dirty="0"/>
          </a:p>
        </p:txBody>
      </p:sp>
      <p:sp>
        <p:nvSpPr>
          <p:cNvPr id="8" name="Éclair 7">
            <a:extLst>
              <a:ext uri="{FF2B5EF4-FFF2-40B4-BE49-F238E27FC236}">
                <a16:creationId xmlns:a16="http://schemas.microsoft.com/office/drawing/2014/main" id="{681C5060-F13F-1B05-6FE0-0AD9D7B39751}"/>
              </a:ext>
            </a:extLst>
          </p:cNvPr>
          <p:cNvSpPr/>
          <p:nvPr/>
        </p:nvSpPr>
        <p:spPr>
          <a:xfrm rot="21200049" flipH="1">
            <a:off x="8935932" y="3274610"/>
            <a:ext cx="996937" cy="550805"/>
          </a:xfrm>
          <a:prstGeom prst="lightningBolt">
            <a:avLst/>
          </a:prstGeom>
          <a:solidFill>
            <a:schemeClr val="accent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16"/>
          <p:cNvSpPr>
            <a:spLocks noGrp="1"/>
          </p:cNvSpPr>
          <p:nvPr>
            <p:ph type="sldNum" idx="3"/>
          </p:nvPr>
        </p:nvSpPr>
        <p:spPr/>
        <p:txBody>
          <a:bodyPr/>
          <a:lstStyle/>
          <a:p>
            <a:fld id="{781BBC9B-C74A-4B3A-8170-2DD15E7FF3AE}" type="slidenum">
              <a:rPr lang="fr-FR" smtClean="0"/>
              <a:t>22</a:t>
            </a:fld>
            <a:endParaRPr lang="fr-FR"/>
          </a:p>
        </p:txBody>
      </p:sp>
    </p:spTree>
    <p:extLst>
      <p:ext uri="{BB962C8B-B14F-4D97-AF65-F5344CB8AC3E}">
        <p14:creationId xmlns:p14="http://schemas.microsoft.com/office/powerpoint/2010/main" val="3011757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8DB1B399-0A48-CD2C-6DE8-94D7B097B7E4}"/>
              </a:ext>
            </a:extLst>
          </p:cNvPr>
          <p:cNvPicPr>
            <a:picLocks noChangeAspect="1"/>
          </p:cNvPicPr>
          <p:nvPr/>
        </p:nvPicPr>
        <p:blipFill>
          <a:blip r:embed="rId3"/>
          <a:stretch>
            <a:fillRect/>
          </a:stretch>
        </p:blipFill>
        <p:spPr>
          <a:xfrm>
            <a:off x="2896751" y="4681893"/>
            <a:ext cx="1939504" cy="2202615"/>
          </a:xfrm>
          <a:prstGeom prst="rect">
            <a:avLst/>
          </a:prstGeom>
        </p:spPr>
      </p:pic>
      <p:pic>
        <p:nvPicPr>
          <p:cNvPr id="13" name="Image 12">
            <a:extLst>
              <a:ext uri="{FF2B5EF4-FFF2-40B4-BE49-F238E27FC236}">
                <a16:creationId xmlns:a16="http://schemas.microsoft.com/office/drawing/2014/main" id="{E4ACD317-EB38-0723-2E53-071A903918C1}"/>
              </a:ext>
            </a:extLst>
          </p:cNvPr>
          <p:cNvPicPr>
            <a:picLocks noChangeAspect="1"/>
          </p:cNvPicPr>
          <p:nvPr/>
        </p:nvPicPr>
        <p:blipFill>
          <a:blip r:embed="rId4"/>
          <a:stretch>
            <a:fillRect/>
          </a:stretch>
        </p:blipFill>
        <p:spPr>
          <a:xfrm>
            <a:off x="4473263" y="1916991"/>
            <a:ext cx="3318002" cy="2552309"/>
          </a:xfrm>
          <a:prstGeom prst="rect">
            <a:avLst/>
          </a:prstGeom>
        </p:spPr>
      </p:pic>
      <p:sp>
        <p:nvSpPr>
          <p:cNvPr id="2" name="Titre 1"/>
          <p:cNvSpPr>
            <a:spLocks noGrp="1"/>
          </p:cNvSpPr>
          <p:nvPr>
            <p:ph type="title"/>
          </p:nvPr>
        </p:nvSpPr>
        <p:spPr>
          <a:xfrm>
            <a:off x="38222" y="187987"/>
            <a:ext cx="10812657" cy="1320059"/>
          </a:xfrm>
          <a:solidFill>
            <a:schemeClr val="bg2">
              <a:lumMod val="25000"/>
            </a:schemeClr>
          </a:solidFill>
        </p:spPr>
        <p:txBody>
          <a:bodyPr/>
          <a:lstStyle/>
          <a:p>
            <a:pPr algn="ctr"/>
            <a:r>
              <a:rPr lang="fr-FR" sz="2400" dirty="0">
                <a:solidFill>
                  <a:schemeClr val="bg1"/>
                </a:solidFill>
                <a:latin typeface="Arial" panose="020B0604020202020204" pitchFamily="34" charset="0"/>
                <a:cs typeface="Arial" panose="020B0604020202020204" pitchFamily="34" charset="0"/>
              </a:rPr>
              <a:t>Utilisation des moteurs de recherche</a:t>
            </a:r>
            <a:br>
              <a:rPr lang="fr-FR" sz="2400" dirty="0">
                <a:solidFill>
                  <a:schemeClr val="bg1"/>
                </a:solidFill>
                <a:latin typeface="Arial" panose="020B0604020202020204" pitchFamily="34" charset="0"/>
                <a:cs typeface="Arial" panose="020B0604020202020204" pitchFamily="34" charset="0"/>
              </a:rPr>
            </a:br>
            <a:r>
              <a:rPr lang="fr-FR" sz="2400" dirty="0">
                <a:solidFill>
                  <a:schemeClr val="bg1"/>
                </a:solidFill>
                <a:latin typeface="Arial" panose="020B0604020202020204" pitchFamily="34" charset="0"/>
                <a:cs typeface="Arial" panose="020B0604020202020204" pitchFamily="34" charset="0"/>
              </a:rPr>
              <a:t> ou des agents conversationnels (</a:t>
            </a:r>
            <a:r>
              <a:rPr lang="fr-FR" sz="2400" dirty="0" err="1">
                <a:solidFill>
                  <a:schemeClr val="bg1"/>
                </a:solidFill>
                <a:latin typeface="Arial" panose="020B0604020202020204" pitchFamily="34" charset="0"/>
                <a:cs typeface="Arial" panose="020B0604020202020204" pitchFamily="34" charset="0"/>
              </a:rPr>
              <a:t>chatbot</a:t>
            </a:r>
            <a:r>
              <a:rPr lang="fr-FR" sz="2400" dirty="0">
                <a:solidFill>
                  <a:schemeClr val="bg1"/>
                </a:solidFill>
                <a:latin typeface="Arial" panose="020B0604020202020204" pitchFamily="34" charset="0"/>
                <a:cs typeface="Arial" panose="020B0604020202020204" pitchFamily="34" charset="0"/>
              </a:rPr>
              <a:t>) ?</a:t>
            </a:r>
            <a:br>
              <a:rPr lang="fr-FR" sz="2400" dirty="0">
                <a:solidFill>
                  <a:schemeClr val="bg1"/>
                </a:solidFill>
                <a:latin typeface="Arial" panose="020B0604020202020204" pitchFamily="34" charset="0"/>
                <a:cs typeface="Arial" panose="020B0604020202020204" pitchFamily="34" charset="0"/>
              </a:rPr>
            </a:br>
            <a:r>
              <a:rPr lang="fr-FR" sz="2800" b="1" dirty="0">
                <a:solidFill>
                  <a:schemeClr val="bg1"/>
                </a:solidFill>
                <a:latin typeface="Arial" panose="020B0604020202020204" pitchFamily="34" charset="0"/>
                <a:cs typeface="Arial" panose="020B0604020202020204" pitchFamily="34" charset="0"/>
              </a:rPr>
              <a:t>Agent conversationnel – Modèle de langage pré entraînés</a:t>
            </a:r>
          </a:p>
        </p:txBody>
      </p:sp>
      <p:pic>
        <p:nvPicPr>
          <p:cNvPr id="8" name="Image 7">
            <a:extLst>
              <a:ext uri="{FF2B5EF4-FFF2-40B4-BE49-F238E27FC236}">
                <a16:creationId xmlns:a16="http://schemas.microsoft.com/office/drawing/2014/main" id="{477C43A5-01B8-1DC4-F379-82F8944CEA06}"/>
              </a:ext>
            </a:extLst>
          </p:cNvPr>
          <p:cNvPicPr>
            <a:picLocks noChangeAspect="1"/>
          </p:cNvPicPr>
          <p:nvPr/>
        </p:nvPicPr>
        <p:blipFill>
          <a:blip r:embed="rId5"/>
          <a:stretch>
            <a:fillRect/>
          </a:stretch>
        </p:blipFill>
        <p:spPr>
          <a:xfrm flipH="1">
            <a:off x="38222" y="1717582"/>
            <a:ext cx="2269254" cy="4607739"/>
          </a:xfrm>
          <a:prstGeom prst="rect">
            <a:avLst/>
          </a:prstGeom>
        </p:spPr>
      </p:pic>
      <p:pic>
        <p:nvPicPr>
          <p:cNvPr id="9" name="Graphique 8" descr="Télescope">
            <a:extLst>
              <a:ext uri="{FF2B5EF4-FFF2-40B4-BE49-F238E27FC236}">
                <a16:creationId xmlns:a16="http://schemas.microsoft.com/office/drawing/2014/main" id="{30A2466B-D567-825A-DF32-25B9A8CB825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375496" y="2498245"/>
            <a:ext cx="914400" cy="914400"/>
          </a:xfrm>
          <a:prstGeom prst="rect">
            <a:avLst/>
          </a:prstGeom>
        </p:spPr>
      </p:pic>
      <p:pic>
        <p:nvPicPr>
          <p:cNvPr id="10" name="Graphique 9" descr="Base de données">
            <a:extLst>
              <a:ext uri="{FF2B5EF4-FFF2-40B4-BE49-F238E27FC236}">
                <a16:creationId xmlns:a16="http://schemas.microsoft.com/office/drawing/2014/main" id="{87E16F9B-D4B7-5662-841D-F5B96D72E89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265429" y="2181452"/>
            <a:ext cx="914400" cy="914400"/>
          </a:xfrm>
          <a:prstGeom prst="rect">
            <a:avLst/>
          </a:prstGeom>
        </p:spPr>
      </p:pic>
      <p:sp>
        <p:nvSpPr>
          <p:cNvPr id="11" name="Flèche : droite 10">
            <a:extLst>
              <a:ext uri="{FF2B5EF4-FFF2-40B4-BE49-F238E27FC236}">
                <a16:creationId xmlns:a16="http://schemas.microsoft.com/office/drawing/2014/main" id="{14F5D24D-BAD2-3A89-120E-45AAF8D01728}"/>
              </a:ext>
            </a:extLst>
          </p:cNvPr>
          <p:cNvSpPr/>
          <p:nvPr/>
        </p:nvSpPr>
        <p:spPr>
          <a:xfrm rot="2742484">
            <a:off x="4216575" y="2503552"/>
            <a:ext cx="643737" cy="3231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5C646342-E6DF-DE1D-6DD5-E683EAEA7FB6}"/>
              </a:ext>
            </a:extLst>
          </p:cNvPr>
          <p:cNvPicPr>
            <a:picLocks noChangeAspect="1"/>
          </p:cNvPicPr>
          <p:nvPr/>
        </p:nvPicPr>
        <p:blipFill>
          <a:blip r:embed="rId10"/>
          <a:stretch>
            <a:fillRect/>
          </a:stretch>
        </p:blipFill>
        <p:spPr>
          <a:xfrm>
            <a:off x="8022254" y="3902399"/>
            <a:ext cx="3981450" cy="2886075"/>
          </a:xfrm>
          <a:prstGeom prst="rect">
            <a:avLst/>
          </a:prstGeom>
        </p:spPr>
      </p:pic>
      <p:pic>
        <p:nvPicPr>
          <p:cNvPr id="16" name="Graphique 15" descr="Engrenages">
            <a:extLst>
              <a:ext uri="{FF2B5EF4-FFF2-40B4-BE49-F238E27FC236}">
                <a16:creationId xmlns:a16="http://schemas.microsoft.com/office/drawing/2014/main" id="{ACB22CAF-2F9A-BA56-1F9F-F83577210FA1}"/>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645876" y="4668709"/>
            <a:ext cx="914400" cy="914400"/>
          </a:xfrm>
          <a:prstGeom prst="rect">
            <a:avLst/>
          </a:prstGeom>
        </p:spPr>
      </p:pic>
      <p:sp>
        <p:nvSpPr>
          <p:cNvPr id="17" name="Flèche : droite 16">
            <a:extLst>
              <a:ext uri="{FF2B5EF4-FFF2-40B4-BE49-F238E27FC236}">
                <a16:creationId xmlns:a16="http://schemas.microsoft.com/office/drawing/2014/main" id="{D36EAC61-A4A6-C3C1-7319-589A7317C71D}"/>
              </a:ext>
            </a:extLst>
          </p:cNvPr>
          <p:cNvSpPr/>
          <p:nvPr/>
        </p:nvSpPr>
        <p:spPr>
          <a:xfrm rot="2564480">
            <a:off x="6185695" y="4627207"/>
            <a:ext cx="643737" cy="3231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 droite 17">
            <a:extLst>
              <a:ext uri="{FF2B5EF4-FFF2-40B4-BE49-F238E27FC236}">
                <a16:creationId xmlns:a16="http://schemas.microsoft.com/office/drawing/2014/main" id="{7D30A699-57BA-BC80-93E0-5DA8B9266E71}"/>
              </a:ext>
            </a:extLst>
          </p:cNvPr>
          <p:cNvSpPr/>
          <p:nvPr/>
        </p:nvSpPr>
        <p:spPr>
          <a:xfrm rot="1949277">
            <a:off x="7469397" y="5327513"/>
            <a:ext cx="643737" cy="3231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Graphique 18" descr="Engrenages">
            <a:extLst>
              <a:ext uri="{FF2B5EF4-FFF2-40B4-BE49-F238E27FC236}">
                <a16:creationId xmlns:a16="http://schemas.microsoft.com/office/drawing/2014/main" id="{707AA268-66DD-D6D9-92ED-84D83364EA3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4579075" y="5683030"/>
            <a:ext cx="914400" cy="914400"/>
          </a:xfrm>
          <a:prstGeom prst="rect">
            <a:avLst/>
          </a:prstGeom>
        </p:spPr>
      </p:pic>
      <p:sp>
        <p:nvSpPr>
          <p:cNvPr id="20" name="Flèche : droite 19">
            <a:extLst>
              <a:ext uri="{FF2B5EF4-FFF2-40B4-BE49-F238E27FC236}">
                <a16:creationId xmlns:a16="http://schemas.microsoft.com/office/drawing/2014/main" id="{6D67C5FA-C2A4-2A83-030B-C86BCB78C4F4}"/>
              </a:ext>
            </a:extLst>
          </p:cNvPr>
          <p:cNvSpPr/>
          <p:nvPr/>
        </p:nvSpPr>
        <p:spPr>
          <a:xfrm rot="10800000">
            <a:off x="5425531" y="6140230"/>
            <a:ext cx="2596721" cy="3672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379661BB-8D69-B241-BA8D-D01FECE29F5C}"/>
              </a:ext>
            </a:extLst>
          </p:cNvPr>
          <p:cNvSpPr txBox="1"/>
          <p:nvPr/>
        </p:nvSpPr>
        <p:spPr>
          <a:xfrm>
            <a:off x="5073456" y="1717582"/>
            <a:ext cx="4403124" cy="461665"/>
          </a:xfrm>
          <a:prstGeom prst="rect">
            <a:avLst/>
          </a:prstGeom>
          <a:solidFill>
            <a:srgbClr val="FFC000"/>
          </a:solidFill>
        </p:spPr>
        <p:txBody>
          <a:bodyPr wrap="square" rtlCol="0">
            <a:spAutoFit/>
          </a:bodyPr>
          <a:lstStyle/>
          <a:p>
            <a:r>
              <a:rPr lang="fr-FR" sz="2400" b="1" dirty="0"/>
              <a:t>Le facteur apporte une lettre</a:t>
            </a:r>
          </a:p>
        </p:txBody>
      </p:sp>
      <p:sp>
        <p:nvSpPr>
          <p:cNvPr id="25" name="ZoneTexte 24">
            <a:extLst>
              <a:ext uri="{FF2B5EF4-FFF2-40B4-BE49-F238E27FC236}">
                <a16:creationId xmlns:a16="http://schemas.microsoft.com/office/drawing/2014/main" id="{74232FD7-B24A-23DB-B360-9B430B751A19}"/>
              </a:ext>
            </a:extLst>
          </p:cNvPr>
          <p:cNvSpPr txBox="1"/>
          <p:nvPr/>
        </p:nvSpPr>
        <p:spPr>
          <a:xfrm>
            <a:off x="4548600" y="4864523"/>
            <a:ext cx="1074758" cy="461665"/>
          </a:xfrm>
          <a:prstGeom prst="rect">
            <a:avLst/>
          </a:prstGeom>
          <a:solidFill>
            <a:schemeClr val="accent3">
              <a:lumMod val="20000"/>
              <a:lumOff val="80000"/>
            </a:schemeClr>
          </a:solidFill>
        </p:spPr>
        <p:txBody>
          <a:bodyPr wrap="square">
            <a:spAutoFit/>
          </a:bodyPr>
          <a:lstStyle/>
          <a:p>
            <a:r>
              <a:rPr lang="fr-FR" sz="2400" b="1" dirty="0"/>
              <a:t>lettre</a:t>
            </a:r>
          </a:p>
        </p:txBody>
      </p:sp>
      <p:sp>
        <p:nvSpPr>
          <p:cNvPr id="14" name="Espace réservé du numéro de diapositive 13"/>
          <p:cNvSpPr>
            <a:spLocks noGrp="1"/>
          </p:cNvSpPr>
          <p:nvPr>
            <p:ph type="sldNum" idx="3"/>
          </p:nvPr>
        </p:nvSpPr>
        <p:spPr/>
        <p:txBody>
          <a:bodyPr/>
          <a:lstStyle/>
          <a:p>
            <a:fld id="{781BBC9B-C74A-4B3A-8170-2DD15E7FF3AE}" type="slidenum">
              <a:rPr lang="fr-FR" smtClean="0"/>
              <a:t>23</a:t>
            </a:fld>
            <a:endParaRPr lang="fr-FR"/>
          </a:p>
        </p:txBody>
      </p:sp>
    </p:spTree>
    <p:extLst>
      <p:ext uri="{BB962C8B-B14F-4D97-AF65-F5344CB8AC3E}">
        <p14:creationId xmlns:p14="http://schemas.microsoft.com/office/powerpoint/2010/main" val="2415580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a:extLst>
              <a:ext uri="{FF2B5EF4-FFF2-40B4-BE49-F238E27FC236}">
                <a16:creationId xmlns:a16="http://schemas.microsoft.com/office/drawing/2014/main" id="{CFC3BA1F-664C-E2ED-0554-578B4C240ACF}"/>
              </a:ext>
            </a:extLst>
          </p:cNvPr>
          <p:cNvPicPr>
            <a:picLocks noChangeAspect="1"/>
          </p:cNvPicPr>
          <p:nvPr/>
        </p:nvPicPr>
        <p:blipFill>
          <a:blip r:embed="rId3"/>
          <a:stretch>
            <a:fillRect/>
          </a:stretch>
        </p:blipFill>
        <p:spPr>
          <a:xfrm>
            <a:off x="9942982" y="4419443"/>
            <a:ext cx="1089186" cy="2139239"/>
          </a:xfrm>
          <a:prstGeom prst="rect">
            <a:avLst/>
          </a:prstGeom>
        </p:spPr>
      </p:pic>
      <p:sp>
        <p:nvSpPr>
          <p:cNvPr id="6" name="Titre 1">
            <a:extLst>
              <a:ext uri="{FF2B5EF4-FFF2-40B4-BE49-F238E27FC236}">
                <a16:creationId xmlns:a16="http://schemas.microsoft.com/office/drawing/2014/main" id="{FB284E0C-29F7-1E08-68A9-82D24C978191}"/>
              </a:ext>
            </a:extLst>
          </p:cNvPr>
          <p:cNvSpPr txBox="1">
            <a:spLocks/>
          </p:cNvSpPr>
          <p:nvPr/>
        </p:nvSpPr>
        <p:spPr>
          <a:xfrm>
            <a:off x="38222" y="187987"/>
            <a:ext cx="10812657" cy="1320059"/>
          </a:xfrm>
          <a:prstGeom prst="rect">
            <a:avLst/>
          </a:prstGeom>
          <a:solidFill>
            <a:schemeClr val="bg2">
              <a:lumMod val="25000"/>
            </a:schemeClr>
          </a:solid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dirty="0">
                <a:solidFill>
                  <a:schemeClr val="bg1"/>
                </a:solidFill>
                <a:latin typeface="Arial" panose="020B0604020202020204" pitchFamily="34" charset="0"/>
                <a:cs typeface="Arial" panose="020B0604020202020204" pitchFamily="34" charset="0"/>
              </a:rPr>
              <a:t>Utilisation des moteurs de recherche</a:t>
            </a:r>
            <a:br>
              <a:rPr lang="fr-FR" sz="2400" dirty="0">
                <a:solidFill>
                  <a:schemeClr val="bg1"/>
                </a:solidFill>
                <a:latin typeface="Arial" panose="020B0604020202020204" pitchFamily="34" charset="0"/>
                <a:cs typeface="Arial" panose="020B0604020202020204" pitchFamily="34" charset="0"/>
              </a:rPr>
            </a:br>
            <a:r>
              <a:rPr lang="fr-FR" sz="2400" dirty="0">
                <a:solidFill>
                  <a:schemeClr val="bg1"/>
                </a:solidFill>
                <a:latin typeface="Arial" panose="020B0604020202020204" pitchFamily="34" charset="0"/>
                <a:cs typeface="Arial" panose="020B0604020202020204" pitchFamily="34" charset="0"/>
              </a:rPr>
              <a:t> ou des agents conversationnels (</a:t>
            </a:r>
            <a:r>
              <a:rPr lang="fr-FR" sz="2400" dirty="0" err="1">
                <a:solidFill>
                  <a:schemeClr val="bg1"/>
                </a:solidFill>
                <a:latin typeface="Arial" panose="020B0604020202020204" pitchFamily="34" charset="0"/>
                <a:cs typeface="Arial" panose="020B0604020202020204" pitchFamily="34" charset="0"/>
              </a:rPr>
              <a:t>chatbot</a:t>
            </a:r>
            <a:r>
              <a:rPr lang="fr-FR" sz="2400" dirty="0">
                <a:solidFill>
                  <a:schemeClr val="bg1"/>
                </a:solidFill>
                <a:latin typeface="Arial" panose="020B0604020202020204" pitchFamily="34" charset="0"/>
                <a:cs typeface="Arial" panose="020B0604020202020204" pitchFamily="34" charset="0"/>
              </a:rPr>
              <a:t>) ?</a:t>
            </a:r>
            <a:br>
              <a:rPr lang="fr-FR" sz="2400" dirty="0">
                <a:solidFill>
                  <a:schemeClr val="bg1"/>
                </a:solidFill>
                <a:latin typeface="Arial" panose="020B0604020202020204" pitchFamily="34" charset="0"/>
                <a:cs typeface="Arial" panose="020B0604020202020204" pitchFamily="34" charset="0"/>
              </a:rPr>
            </a:br>
            <a:r>
              <a:rPr lang="fr-FR" sz="2800" b="1" dirty="0">
                <a:solidFill>
                  <a:schemeClr val="bg1"/>
                </a:solidFill>
                <a:latin typeface="Arial" panose="020B0604020202020204" pitchFamily="34" charset="0"/>
                <a:cs typeface="Arial" panose="020B0604020202020204" pitchFamily="34" charset="0"/>
              </a:rPr>
              <a:t>Agent conversationnel – Exemple de pré entrainement</a:t>
            </a:r>
          </a:p>
        </p:txBody>
      </p:sp>
      <p:pic>
        <p:nvPicPr>
          <p:cNvPr id="7" name="Image 6">
            <a:extLst>
              <a:ext uri="{FF2B5EF4-FFF2-40B4-BE49-F238E27FC236}">
                <a16:creationId xmlns:a16="http://schemas.microsoft.com/office/drawing/2014/main" id="{0F07B6A6-356A-174E-5DDE-D726DD4DEED7}"/>
              </a:ext>
            </a:extLst>
          </p:cNvPr>
          <p:cNvPicPr>
            <a:picLocks noChangeAspect="1"/>
          </p:cNvPicPr>
          <p:nvPr/>
        </p:nvPicPr>
        <p:blipFill>
          <a:blip r:embed="rId4"/>
          <a:stretch>
            <a:fillRect/>
          </a:stretch>
        </p:blipFill>
        <p:spPr>
          <a:xfrm flipH="1">
            <a:off x="38222" y="1759145"/>
            <a:ext cx="2269254" cy="4607739"/>
          </a:xfrm>
          <a:prstGeom prst="rect">
            <a:avLst/>
          </a:prstGeom>
        </p:spPr>
      </p:pic>
      <p:pic>
        <p:nvPicPr>
          <p:cNvPr id="8" name="Graphique 7" descr="Base de données">
            <a:extLst>
              <a:ext uri="{FF2B5EF4-FFF2-40B4-BE49-F238E27FC236}">
                <a16:creationId xmlns:a16="http://schemas.microsoft.com/office/drawing/2014/main" id="{79E89587-510A-E2BB-9B38-A36B6254D98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249018" y="1694746"/>
            <a:ext cx="1669855" cy="1669855"/>
          </a:xfrm>
          <a:prstGeom prst="rect">
            <a:avLst/>
          </a:prstGeom>
        </p:spPr>
      </p:pic>
      <p:sp>
        <p:nvSpPr>
          <p:cNvPr id="10" name="ZoneTexte 9">
            <a:extLst>
              <a:ext uri="{FF2B5EF4-FFF2-40B4-BE49-F238E27FC236}">
                <a16:creationId xmlns:a16="http://schemas.microsoft.com/office/drawing/2014/main" id="{5C1C53BF-A25D-431F-48C4-44878418FD15}"/>
              </a:ext>
            </a:extLst>
          </p:cNvPr>
          <p:cNvSpPr txBox="1"/>
          <p:nvPr/>
        </p:nvSpPr>
        <p:spPr>
          <a:xfrm>
            <a:off x="3801956" y="1694746"/>
            <a:ext cx="6141026" cy="1569660"/>
          </a:xfrm>
          <a:prstGeom prst="rect">
            <a:avLst/>
          </a:prstGeom>
          <a:noFill/>
        </p:spPr>
        <p:txBody>
          <a:bodyPr wrap="square">
            <a:spAutoFit/>
          </a:bodyPr>
          <a:lstStyle/>
          <a:p>
            <a:pPr marL="0" indent="0" algn="just">
              <a:buNone/>
            </a:pPr>
            <a:r>
              <a:rPr lang="fr-FR" sz="2400" dirty="0">
                <a:latin typeface="Arial" panose="020B0604020202020204" pitchFamily="34" charset="0"/>
                <a:cs typeface="Arial" panose="020B0604020202020204" pitchFamily="34" charset="0"/>
              </a:rPr>
              <a:t>« Le chat noir dormait sur le </a:t>
            </a:r>
            <a:r>
              <a:rPr lang="fr-FR" sz="2400" dirty="0">
                <a:highlight>
                  <a:srgbClr val="00FFFF"/>
                </a:highlight>
                <a:latin typeface="Arial" panose="020B0604020202020204" pitchFamily="34" charset="0"/>
                <a:cs typeface="Arial" panose="020B0604020202020204" pitchFamily="34" charset="0"/>
              </a:rPr>
              <a:t>canapé</a:t>
            </a:r>
            <a:r>
              <a:rPr lang="fr-FR" sz="2400" dirty="0">
                <a:latin typeface="Arial" panose="020B0604020202020204" pitchFamily="34" charset="0"/>
                <a:cs typeface="Arial" panose="020B0604020202020204" pitchFamily="34" charset="0"/>
              </a:rPr>
              <a:t>. Le soleil brillait à travers la </a:t>
            </a:r>
            <a:r>
              <a:rPr lang="fr-FR" sz="2400" dirty="0">
                <a:highlight>
                  <a:srgbClr val="FFFF00"/>
                </a:highlight>
                <a:latin typeface="Arial" panose="020B0604020202020204" pitchFamily="34" charset="0"/>
                <a:cs typeface="Arial" panose="020B0604020202020204" pitchFamily="34" charset="0"/>
              </a:rPr>
              <a:t>fenêtre</a:t>
            </a:r>
            <a:r>
              <a:rPr lang="fr-FR" sz="2400" dirty="0">
                <a:latin typeface="Arial" panose="020B0604020202020204" pitchFamily="34" charset="0"/>
                <a:cs typeface="Arial" panose="020B0604020202020204" pitchFamily="34" charset="0"/>
              </a:rPr>
              <a:t>. Le chien aboyait dans le </a:t>
            </a:r>
            <a:r>
              <a:rPr lang="fr-FR" sz="2400" dirty="0">
                <a:highlight>
                  <a:srgbClr val="00FF00"/>
                </a:highlight>
                <a:latin typeface="Arial" panose="020B0604020202020204" pitchFamily="34" charset="0"/>
                <a:cs typeface="Arial" panose="020B0604020202020204" pitchFamily="34" charset="0"/>
              </a:rPr>
              <a:t>jardin</a:t>
            </a:r>
            <a:r>
              <a:rPr lang="fr-FR" sz="2400" dirty="0">
                <a:latin typeface="Arial" panose="020B0604020202020204" pitchFamily="34" charset="0"/>
                <a:cs typeface="Arial" panose="020B0604020202020204" pitchFamily="34" charset="0"/>
              </a:rPr>
              <a:t>. La maison était calme et paisible. »</a:t>
            </a:r>
          </a:p>
        </p:txBody>
      </p:sp>
      <p:cxnSp>
        <p:nvCxnSpPr>
          <p:cNvPr id="12" name="Connecteur droit 11">
            <a:extLst>
              <a:ext uri="{FF2B5EF4-FFF2-40B4-BE49-F238E27FC236}">
                <a16:creationId xmlns:a16="http://schemas.microsoft.com/office/drawing/2014/main" id="{86966C8F-F932-2EE8-0D7F-AC3B05E05DFC}"/>
              </a:ext>
            </a:extLst>
          </p:cNvPr>
          <p:cNvCxnSpPr>
            <a:cxnSpLocks/>
          </p:cNvCxnSpPr>
          <p:nvPr/>
        </p:nvCxnSpPr>
        <p:spPr>
          <a:xfrm>
            <a:off x="2781937" y="3429000"/>
            <a:ext cx="6716832" cy="0"/>
          </a:xfrm>
          <a:prstGeom prst="line">
            <a:avLst/>
          </a:prstGeom>
          <a:ln w="22225" cmpd="sng">
            <a:prstDash val="solid"/>
            <a:headEnd w="lg" len="lg"/>
            <a:tailEnd w="lg" len="lg"/>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C7D6A8A0-7E4F-BCBC-2E4E-A8FA6E70B1D3}"/>
              </a:ext>
            </a:extLst>
          </p:cNvPr>
          <p:cNvSpPr txBox="1"/>
          <p:nvPr/>
        </p:nvSpPr>
        <p:spPr>
          <a:xfrm>
            <a:off x="1996613" y="4750731"/>
            <a:ext cx="4650546" cy="461665"/>
          </a:xfrm>
          <a:prstGeom prst="rect">
            <a:avLst/>
          </a:prstGeom>
          <a:noFill/>
        </p:spPr>
        <p:txBody>
          <a:bodyPr wrap="square">
            <a:spAutoFit/>
          </a:bodyPr>
          <a:lstStyle/>
          <a:p>
            <a:r>
              <a:rPr lang="fr-FR" sz="2400" dirty="0">
                <a:latin typeface="Arial" panose="020B0604020202020204" pitchFamily="34" charset="0"/>
                <a:cs typeface="Arial" panose="020B0604020202020204" pitchFamily="34" charset="0"/>
              </a:rPr>
              <a:t>« Le chat noir dormait sur le … »</a:t>
            </a:r>
          </a:p>
        </p:txBody>
      </p:sp>
      <p:sp>
        <p:nvSpPr>
          <p:cNvPr id="21" name="ZoneTexte 20">
            <a:extLst>
              <a:ext uri="{FF2B5EF4-FFF2-40B4-BE49-F238E27FC236}">
                <a16:creationId xmlns:a16="http://schemas.microsoft.com/office/drawing/2014/main" id="{F6D34098-6C56-9E18-77FF-44D5AE67CE68}"/>
              </a:ext>
            </a:extLst>
          </p:cNvPr>
          <p:cNvSpPr txBox="1"/>
          <p:nvPr/>
        </p:nvSpPr>
        <p:spPr>
          <a:xfrm>
            <a:off x="1943192" y="5930025"/>
            <a:ext cx="6141026" cy="461665"/>
          </a:xfrm>
          <a:prstGeom prst="rect">
            <a:avLst/>
          </a:prstGeom>
          <a:noFill/>
        </p:spPr>
        <p:txBody>
          <a:bodyPr wrap="square">
            <a:spAutoFit/>
          </a:bodyPr>
          <a:lstStyle/>
          <a:p>
            <a:r>
              <a:rPr lang="fr-FR" sz="2400" dirty="0">
                <a:latin typeface="Arial" panose="020B0604020202020204" pitchFamily="34" charset="0"/>
                <a:cs typeface="Arial" panose="020B0604020202020204" pitchFamily="34" charset="0"/>
              </a:rPr>
              <a:t>« Le chien aboyait dans le … »</a:t>
            </a:r>
          </a:p>
        </p:txBody>
      </p:sp>
      <p:pic>
        <p:nvPicPr>
          <p:cNvPr id="22" name="Image 21">
            <a:extLst>
              <a:ext uri="{FF2B5EF4-FFF2-40B4-BE49-F238E27FC236}">
                <a16:creationId xmlns:a16="http://schemas.microsoft.com/office/drawing/2014/main" id="{DC3C66C4-145A-008A-0D7D-BE6CDD25E19E}"/>
              </a:ext>
            </a:extLst>
          </p:cNvPr>
          <p:cNvPicPr>
            <a:picLocks noChangeAspect="1"/>
          </p:cNvPicPr>
          <p:nvPr/>
        </p:nvPicPr>
        <p:blipFill>
          <a:blip r:embed="rId7"/>
          <a:stretch>
            <a:fillRect/>
          </a:stretch>
        </p:blipFill>
        <p:spPr>
          <a:xfrm>
            <a:off x="6546271" y="4445244"/>
            <a:ext cx="1056941" cy="1200325"/>
          </a:xfrm>
          <a:prstGeom prst="rect">
            <a:avLst/>
          </a:prstGeom>
        </p:spPr>
      </p:pic>
      <p:pic>
        <p:nvPicPr>
          <p:cNvPr id="23" name="Image 22">
            <a:extLst>
              <a:ext uri="{FF2B5EF4-FFF2-40B4-BE49-F238E27FC236}">
                <a16:creationId xmlns:a16="http://schemas.microsoft.com/office/drawing/2014/main" id="{0A54B89B-3D3D-ED41-EA01-A577CC6285C1}"/>
              </a:ext>
            </a:extLst>
          </p:cNvPr>
          <p:cNvPicPr>
            <a:picLocks noChangeAspect="1"/>
          </p:cNvPicPr>
          <p:nvPr/>
        </p:nvPicPr>
        <p:blipFill>
          <a:blip r:embed="rId7"/>
          <a:stretch>
            <a:fillRect/>
          </a:stretch>
        </p:blipFill>
        <p:spPr>
          <a:xfrm>
            <a:off x="6524359" y="5667075"/>
            <a:ext cx="1056941" cy="1200325"/>
          </a:xfrm>
          <a:prstGeom prst="rect">
            <a:avLst/>
          </a:prstGeom>
        </p:spPr>
      </p:pic>
      <p:sp>
        <p:nvSpPr>
          <p:cNvPr id="25" name="ZoneTexte 24">
            <a:extLst>
              <a:ext uri="{FF2B5EF4-FFF2-40B4-BE49-F238E27FC236}">
                <a16:creationId xmlns:a16="http://schemas.microsoft.com/office/drawing/2014/main" id="{B93080B1-E187-53CE-1F30-1036E0C6DD6B}"/>
              </a:ext>
            </a:extLst>
          </p:cNvPr>
          <p:cNvSpPr txBox="1"/>
          <p:nvPr/>
        </p:nvSpPr>
        <p:spPr>
          <a:xfrm>
            <a:off x="7529011" y="4419443"/>
            <a:ext cx="1395313" cy="461665"/>
          </a:xfrm>
          <a:prstGeom prst="rect">
            <a:avLst/>
          </a:prstGeom>
          <a:solidFill>
            <a:schemeClr val="accent4">
              <a:lumMod val="20000"/>
              <a:lumOff val="80000"/>
            </a:schemeClr>
          </a:solidFill>
        </p:spPr>
        <p:txBody>
          <a:bodyPr wrap="square">
            <a:spAutoFit/>
          </a:bodyPr>
          <a:lstStyle/>
          <a:p>
            <a:r>
              <a:rPr lang="fr-FR" sz="2400" dirty="0">
                <a:latin typeface="Arial" panose="020B0604020202020204" pitchFamily="34" charset="0"/>
                <a:cs typeface="Arial" panose="020B0604020202020204" pitchFamily="34" charset="0"/>
              </a:rPr>
              <a:t>canapé.</a:t>
            </a:r>
          </a:p>
        </p:txBody>
      </p:sp>
      <p:sp>
        <p:nvSpPr>
          <p:cNvPr id="26" name="ZoneTexte 25">
            <a:extLst>
              <a:ext uri="{FF2B5EF4-FFF2-40B4-BE49-F238E27FC236}">
                <a16:creationId xmlns:a16="http://schemas.microsoft.com/office/drawing/2014/main" id="{BF702F89-DDA5-0756-78F6-8CA526B7C303}"/>
              </a:ext>
            </a:extLst>
          </p:cNvPr>
          <p:cNvSpPr txBox="1"/>
          <p:nvPr/>
        </p:nvSpPr>
        <p:spPr>
          <a:xfrm>
            <a:off x="7603212" y="5645569"/>
            <a:ext cx="1395313" cy="461665"/>
          </a:xfrm>
          <a:prstGeom prst="rect">
            <a:avLst/>
          </a:prstGeom>
          <a:solidFill>
            <a:schemeClr val="accent4">
              <a:lumMod val="20000"/>
              <a:lumOff val="80000"/>
            </a:schemeClr>
          </a:solidFill>
        </p:spPr>
        <p:txBody>
          <a:bodyPr wrap="square">
            <a:spAutoFit/>
          </a:bodyPr>
          <a:lstStyle/>
          <a:p>
            <a:r>
              <a:rPr lang="fr-FR" sz="2400" dirty="0">
                <a:latin typeface="Arial" panose="020B0604020202020204" pitchFamily="34" charset="0"/>
                <a:cs typeface="Arial" panose="020B0604020202020204" pitchFamily="34" charset="0"/>
              </a:rPr>
              <a:t>jardin.</a:t>
            </a:r>
          </a:p>
        </p:txBody>
      </p:sp>
      <p:sp>
        <p:nvSpPr>
          <p:cNvPr id="29" name="Flèche : droite 28">
            <a:extLst>
              <a:ext uri="{FF2B5EF4-FFF2-40B4-BE49-F238E27FC236}">
                <a16:creationId xmlns:a16="http://schemas.microsoft.com/office/drawing/2014/main" id="{361A7DA8-8AFF-50FF-ABA3-DFE812928250}"/>
              </a:ext>
            </a:extLst>
          </p:cNvPr>
          <p:cNvSpPr/>
          <p:nvPr/>
        </p:nvSpPr>
        <p:spPr>
          <a:xfrm rot="1479943">
            <a:off x="9230120" y="4645097"/>
            <a:ext cx="643737" cy="4720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lèche : droite 29">
            <a:extLst>
              <a:ext uri="{FF2B5EF4-FFF2-40B4-BE49-F238E27FC236}">
                <a16:creationId xmlns:a16="http://schemas.microsoft.com/office/drawing/2014/main" id="{568F1192-C925-25E8-B0AC-2B6AA211640D}"/>
              </a:ext>
            </a:extLst>
          </p:cNvPr>
          <p:cNvSpPr/>
          <p:nvPr/>
        </p:nvSpPr>
        <p:spPr>
          <a:xfrm rot="1479943">
            <a:off x="9198199" y="5556633"/>
            <a:ext cx="643737" cy="4720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4" name="Image 33">
            <a:extLst>
              <a:ext uri="{FF2B5EF4-FFF2-40B4-BE49-F238E27FC236}">
                <a16:creationId xmlns:a16="http://schemas.microsoft.com/office/drawing/2014/main" id="{7C5C9C70-B6B0-8937-2E8E-D55C01E2DD6D}"/>
              </a:ext>
            </a:extLst>
          </p:cNvPr>
          <p:cNvPicPr>
            <a:picLocks noChangeAspect="1"/>
          </p:cNvPicPr>
          <p:nvPr/>
        </p:nvPicPr>
        <p:blipFill>
          <a:blip r:embed="rId8"/>
          <a:stretch>
            <a:fillRect/>
          </a:stretch>
        </p:blipFill>
        <p:spPr>
          <a:xfrm>
            <a:off x="6669762" y="3655209"/>
            <a:ext cx="1866900" cy="628650"/>
          </a:xfrm>
          <a:prstGeom prst="rect">
            <a:avLst/>
          </a:prstGeom>
        </p:spPr>
      </p:pic>
      <p:sp>
        <p:nvSpPr>
          <p:cNvPr id="13" name="Espace réservé du numéro de diapositive 12"/>
          <p:cNvSpPr>
            <a:spLocks noGrp="1"/>
          </p:cNvSpPr>
          <p:nvPr>
            <p:ph type="sldNum" idx="3"/>
          </p:nvPr>
        </p:nvSpPr>
        <p:spPr/>
        <p:txBody>
          <a:bodyPr/>
          <a:lstStyle/>
          <a:p>
            <a:fld id="{781BBC9B-C74A-4B3A-8170-2DD15E7FF3AE}" type="slidenum">
              <a:rPr lang="fr-FR" smtClean="0"/>
              <a:t>24</a:t>
            </a:fld>
            <a:endParaRPr lang="fr-FR"/>
          </a:p>
        </p:txBody>
      </p:sp>
    </p:spTree>
    <p:extLst>
      <p:ext uri="{BB962C8B-B14F-4D97-AF65-F5344CB8AC3E}">
        <p14:creationId xmlns:p14="http://schemas.microsoft.com/office/powerpoint/2010/main" val="1279452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02A28D5F-48E8-508C-4877-557862EA6839}"/>
              </a:ext>
            </a:extLst>
          </p:cNvPr>
          <p:cNvSpPr txBox="1">
            <a:spLocks/>
          </p:cNvSpPr>
          <p:nvPr/>
        </p:nvSpPr>
        <p:spPr>
          <a:xfrm>
            <a:off x="38222" y="187987"/>
            <a:ext cx="10812657" cy="1320059"/>
          </a:xfrm>
          <a:prstGeom prst="rect">
            <a:avLst/>
          </a:prstGeom>
          <a:solidFill>
            <a:schemeClr val="bg2">
              <a:lumMod val="25000"/>
            </a:schemeClr>
          </a:solid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dirty="0">
                <a:solidFill>
                  <a:schemeClr val="bg1"/>
                </a:solidFill>
                <a:latin typeface="Arial" panose="020B0604020202020204" pitchFamily="34" charset="0"/>
                <a:cs typeface="Arial" panose="020B0604020202020204" pitchFamily="34" charset="0"/>
              </a:rPr>
              <a:t>Utilisation des moteurs de recherche</a:t>
            </a:r>
            <a:br>
              <a:rPr lang="fr-FR" sz="2400" dirty="0">
                <a:solidFill>
                  <a:schemeClr val="bg1"/>
                </a:solidFill>
                <a:latin typeface="Arial" panose="020B0604020202020204" pitchFamily="34" charset="0"/>
                <a:cs typeface="Arial" panose="020B0604020202020204" pitchFamily="34" charset="0"/>
              </a:rPr>
            </a:br>
            <a:r>
              <a:rPr lang="fr-FR" sz="2400" dirty="0">
                <a:solidFill>
                  <a:schemeClr val="bg1"/>
                </a:solidFill>
                <a:latin typeface="Arial" panose="020B0604020202020204" pitchFamily="34" charset="0"/>
                <a:cs typeface="Arial" panose="020B0604020202020204" pitchFamily="34" charset="0"/>
              </a:rPr>
              <a:t> ou des agents conversationnels (</a:t>
            </a:r>
            <a:r>
              <a:rPr lang="fr-FR" sz="2400" dirty="0" err="1">
                <a:solidFill>
                  <a:schemeClr val="bg1"/>
                </a:solidFill>
                <a:latin typeface="Arial" panose="020B0604020202020204" pitchFamily="34" charset="0"/>
                <a:cs typeface="Arial" panose="020B0604020202020204" pitchFamily="34" charset="0"/>
              </a:rPr>
              <a:t>chatbot</a:t>
            </a:r>
            <a:r>
              <a:rPr lang="fr-FR" sz="2400" dirty="0">
                <a:solidFill>
                  <a:schemeClr val="bg1"/>
                </a:solidFill>
                <a:latin typeface="Arial" panose="020B0604020202020204" pitchFamily="34" charset="0"/>
                <a:cs typeface="Arial" panose="020B0604020202020204" pitchFamily="34" charset="0"/>
              </a:rPr>
              <a:t>) ?</a:t>
            </a:r>
            <a:br>
              <a:rPr lang="fr-FR" sz="2400" dirty="0">
                <a:solidFill>
                  <a:schemeClr val="bg1"/>
                </a:solidFill>
                <a:latin typeface="Arial" panose="020B0604020202020204" pitchFamily="34" charset="0"/>
                <a:cs typeface="Arial" panose="020B0604020202020204" pitchFamily="34" charset="0"/>
              </a:rPr>
            </a:br>
            <a:r>
              <a:rPr lang="fr-FR" sz="2800" b="1" dirty="0">
                <a:solidFill>
                  <a:schemeClr val="bg1"/>
                </a:solidFill>
                <a:latin typeface="Arial" panose="020B0604020202020204" pitchFamily="34" charset="0"/>
                <a:cs typeface="Arial" panose="020B0604020202020204" pitchFamily="34" charset="0"/>
              </a:rPr>
              <a:t>Agent conversationnel – Apprentissage des probabilités</a:t>
            </a:r>
          </a:p>
        </p:txBody>
      </p:sp>
      <p:pic>
        <p:nvPicPr>
          <p:cNvPr id="2" name="Image 1">
            <a:extLst>
              <a:ext uri="{FF2B5EF4-FFF2-40B4-BE49-F238E27FC236}">
                <a16:creationId xmlns:a16="http://schemas.microsoft.com/office/drawing/2014/main" id="{B9DB05CB-3D40-2D01-686E-F99DD4072E21}"/>
              </a:ext>
            </a:extLst>
          </p:cNvPr>
          <p:cNvPicPr>
            <a:picLocks noChangeAspect="1"/>
          </p:cNvPicPr>
          <p:nvPr/>
        </p:nvPicPr>
        <p:blipFill>
          <a:blip r:embed="rId3"/>
          <a:stretch>
            <a:fillRect/>
          </a:stretch>
        </p:blipFill>
        <p:spPr>
          <a:xfrm flipH="1">
            <a:off x="38222" y="1759145"/>
            <a:ext cx="2269254" cy="4607739"/>
          </a:xfrm>
          <a:prstGeom prst="rect">
            <a:avLst/>
          </a:prstGeom>
        </p:spPr>
      </p:pic>
      <p:sp>
        <p:nvSpPr>
          <p:cNvPr id="3" name="ZoneTexte 2">
            <a:extLst>
              <a:ext uri="{FF2B5EF4-FFF2-40B4-BE49-F238E27FC236}">
                <a16:creationId xmlns:a16="http://schemas.microsoft.com/office/drawing/2014/main" id="{D10C7B77-807E-22AE-6E28-A098B1C21211}"/>
              </a:ext>
            </a:extLst>
          </p:cNvPr>
          <p:cNvSpPr txBox="1"/>
          <p:nvPr/>
        </p:nvSpPr>
        <p:spPr>
          <a:xfrm>
            <a:off x="2390134" y="1494255"/>
            <a:ext cx="2880187" cy="830997"/>
          </a:xfrm>
          <a:prstGeom prst="rect">
            <a:avLst/>
          </a:prstGeom>
          <a:noFill/>
        </p:spPr>
        <p:txBody>
          <a:bodyPr wrap="square">
            <a:spAutoFit/>
          </a:bodyPr>
          <a:lstStyle/>
          <a:p>
            <a:r>
              <a:rPr lang="fr-FR" sz="2400" dirty="0">
                <a:latin typeface="Arial" panose="020B0604020202020204" pitchFamily="34" charset="0"/>
                <a:cs typeface="Arial" panose="020B0604020202020204" pitchFamily="34" charset="0"/>
              </a:rPr>
              <a:t>« Le chat noir</a:t>
            </a:r>
          </a:p>
          <a:p>
            <a:r>
              <a:rPr lang="fr-FR" sz="2400" dirty="0">
                <a:latin typeface="Arial" panose="020B0604020202020204" pitchFamily="34" charset="0"/>
                <a:cs typeface="Arial" panose="020B0604020202020204" pitchFamily="34" charset="0"/>
              </a:rPr>
              <a:t> dormait sur le … »</a:t>
            </a:r>
          </a:p>
        </p:txBody>
      </p:sp>
      <p:pic>
        <p:nvPicPr>
          <p:cNvPr id="4" name="Image 3">
            <a:extLst>
              <a:ext uri="{FF2B5EF4-FFF2-40B4-BE49-F238E27FC236}">
                <a16:creationId xmlns:a16="http://schemas.microsoft.com/office/drawing/2014/main" id="{88D6F208-D7C4-B236-6C52-4C301667FBF6}"/>
              </a:ext>
            </a:extLst>
          </p:cNvPr>
          <p:cNvPicPr>
            <a:picLocks noChangeAspect="1"/>
          </p:cNvPicPr>
          <p:nvPr/>
        </p:nvPicPr>
        <p:blipFill>
          <a:blip r:embed="rId4"/>
          <a:stretch>
            <a:fillRect/>
          </a:stretch>
        </p:blipFill>
        <p:spPr>
          <a:xfrm>
            <a:off x="4307982" y="2419020"/>
            <a:ext cx="1056941" cy="1200325"/>
          </a:xfrm>
          <a:prstGeom prst="rect">
            <a:avLst/>
          </a:prstGeom>
        </p:spPr>
      </p:pic>
      <p:sp>
        <p:nvSpPr>
          <p:cNvPr id="5" name="ZoneTexte 4">
            <a:extLst>
              <a:ext uri="{FF2B5EF4-FFF2-40B4-BE49-F238E27FC236}">
                <a16:creationId xmlns:a16="http://schemas.microsoft.com/office/drawing/2014/main" id="{89ABA73A-2E45-53D4-A3F3-B00E15E5A367}"/>
              </a:ext>
            </a:extLst>
          </p:cNvPr>
          <p:cNvSpPr txBox="1"/>
          <p:nvPr/>
        </p:nvSpPr>
        <p:spPr>
          <a:xfrm>
            <a:off x="8139853" y="2698558"/>
            <a:ext cx="1395313" cy="461665"/>
          </a:xfrm>
          <a:prstGeom prst="rect">
            <a:avLst/>
          </a:prstGeom>
          <a:solidFill>
            <a:schemeClr val="accent4">
              <a:lumMod val="20000"/>
              <a:lumOff val="80000"/>
            </a:schemeClr>
          </a:solidFill>
        </p:spPr>
        <p:txBody>
          <a:bodyPr wrap="square">
            <a:spAutoFit/>
          </a:bodyPr>
          <a:lstStyle/>
          <a:p>
            <a:r>
              <a:rPr lang="fr-FR" sz="2400" dirty="0">
                <a:latin typeface="Arial" panose="020B0604020202020204" pitchFamily="34" charset="0"/>
                <a:cs typeface="Arial" panose="020B0604020202020204" pitchFamily="34" charset="0"/>
              </a:rPr>
              <a:t>canapé.</a:t>
            </a:r>
          </a:p>
        </p:txBody>
      </p:sp>
      <p:sp>
        <p:nvSpPr>
          <p:cNvPr id="7" name="ZoneTexte 6">
            <a:extLst>
              <a:ext uri="{FF2B5EF4-FFF2-40B4-BE49-F238E27FC236}">
                <a16:creationId xmlns:a16="http://schemas.microsoft.com/office/drawing/2014/main" id="{06FB7E84-6093-8DDA-2AE1-32C8E3E2F455}"/>
              </a:ext>
            </a:extLst>
          </p:cNvPr>
          <p:cNvSpPr txBox="1"/>
          <p:nvPr/>
        </p:nvSpPr>
        <p:spPr>
          <a:xfrm>
            <a:off x="8194553" y="4114543"/>
            <a:ext cx="1395313" cy="461665"/>
          </a:xfrm>
          <a:prstGeom prst="rect">
            <a:avLst/>
          </a:prstGeom>
          <a:solidFill>
            <a:schemeClr val="accent4">
              <a:lumMod val="20000"/>
              <a:lumOff val="80000"/>
            </a:schemeClr>
          </a:solidFill>
        </p:spPr>
        <p:txBody>
          <a:bodyPr wrap="square">
            <a:spAutoFit/>
          </a:bodyPr>
          <a:lstStyle/>
          <a:p>
            <a:r>
              <a:rPr lang="fr-FR" sz="2400" dirty="0">
                <a:latin typeface="Arial" panose="020B0604020202020204" pitchFamily="34" charset="0"/>
                <a:cs typeface="Arial" panose="020B0604020202020204" pitchFamily="34" charset="0"/>
              </a:rPr>
              <a:t>jardin.</a:t>
            </a:r>
          </a:p>
        </p:txBody>
      </p:sp>
      <p:sp>
        <p:nvSpPr>
          <p:cNvPr id="9" name="Flèche : droite 8">
            <a:extLst>
              <a:ext uri="{FF2B5EF4-FFF2-40B4-BE49-F238E27FC236}">
                <a16:creationId xmlns:a16="http://schemas.microsoft.com/office/drawing/2014/main" id="{48CFBCC1-1F20-A0AC-BB9C-C946B7C46CD9}"/>
              </a:ext>
            </a:extLst>
          </p:cNvPr>
          <p:cNvSpPr/>
          <p:nvPr/>
        </p:nvSpPr>
        <p:spPr>
          <a:xfrm rot="1479943">
            <a:off x="7458371" y="3745135"/>
            <a:ext cx="643737" cy="4720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 droite 9">
            <a:extLst>
              <a:ext uri="{FF2B5EF4-FFF2-40B4-BE49-F238E27FC236}">
                <a16:creationId xmlns:a16="http://schemas.microsoft.com/office/drawing/2014/main" id="{7C458399-192D-2314-3E13-EFF17C46ED2B}"/>
              </a:ext>
            </a:extLst>
          </p:cNvPr>
          <p:cNvSpPr/>
          <p:nvPr/>
        </p:nvSpPr>
        <p:spPr>
          <a:xfrm rot="19570479">
            <a:off x="7458371" y="3103841"/>
            <a:ext cx="643737" cy="4720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Graphique 10" descr="Engrenages">
            <a:extLst>
              <a:ext uri="{FF2B5EF4-FFF2-40B4-BE49-F238E27FC236}">
                <a16:creationId xmlns:a16="http://schemas.microsoft.com/office/drawing/2014/main" id="{A41840D6-761A-79DA-FC6B-E496E6F9DF9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265324" y="2921408"/>
            <a:ext cx="914400" cy="914400"/>
          </a:xfrm>
          <a:prstGeom prst="rect">
            <a:avLst/>
          </a:prstGeom>
        </p:spPr>
      </p:pic>
      <p:pic>
        <p:nvPicPr>
          <p:cNvPr id="12" name="Image 11">
            <a:extLst>
              <a:ext uri="{FF2B5EF4-FFF2-40B4-BE49-F238E27FC236}">
                <a16:creationId xmlns:a16="http://schemas.microsoft.com/office/drawing/2014/main" id="{BF0006D5-C3A3-8F06-C648-4BC958149A75}"/>
              </a:ext>
            </a:extLst>
          </p:cNvPr>
          <p:cNvPicPr>
            <a:picLocks noChangeAspect="1"/>
          </p:cNvPicPr>
          <p:nvPr/>
        </p:nvPicPr>
        <p:blipFill>
          <a:blip r:embed="rId7"/>
          <a:stretch>
            <a:fillRect/>
          </a:stretch>
        </p:blipFill>
        <p:spPr>
          <a:xfrm>
            <a:off x="5342688" y="3940474"/>
            <a:ext cx="1866900" cy="628650"/>
          </a:xfrm>
          <a:prstGeom prst="rect">
            <a:avLst/>
          </a:prstGeom>
        </p:spPr>
      </p:pic>
      <p:sp>
        <p:nvSpPr>
          <p:cNvPr id="13" name="Flèche : droite 12">
            <a:extLst>
              <a:ext uri="{FF2B5EF4-FFF2-40B4-BE49-F238E27FC236}">
                <a16:creationId xmlns:a16="http://schemas.microsoft.com/office/drawing/2014/main" id="{96EADE3E-E0A9-CB70-38AD-9D625FEF8B9A}"/>
              </a:ext>
            </a:extLst>
          </p:cNvPr>
          <p:cNvSpPr/>
          <p:nvPr/>
        </p:nvSpPr>
        <p:spPr>
          <a:xfrm rot="1479943">
            <a:off x="5493255" y="3122558"/>
            <a:ext cx="643737" cy="4720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 droite 13">
            <a:extLst>
              <a:ext uri="{FF2B5EF4-FFF2-40B4-BE49-F238E27FC236}">
                <a16:creationId xmlns:a16="http://schemas.microsoft.com/office/drawing/2014/main" id="{1104706E-9B6D-CCA2-6AD7-47AA19E1F456}"/>
              </a:ext>
            </a:extLst>
          </p:cNvPr>
          <p:cNvSpPr/>
          <p:nvPr/>
        </p:nvSpPr>
        <p:spPr>
          <a:xfrm rot="1479943">
            <a:off x="3647585" y="2379805"/>
            <a:ext cx="643737" cy="4720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4AAA0EAE-3384-7DE4-7E63-D921D21C8128}"/>
              </a:ext>
            </a:extLst>
          </p:cNvPr>
          <p:cNvSpPr txBox="1"/>
          <p:nvPr/>
        </p:nvSpPr>
        <p:spPr>
          <a:xfrm>
            <a:off x="7872519" y="6008812"/>
            <a:ext cx="1395313" cy="461665"/>
          </a:xfrm>
          <a:prstGeom prst="rect">
            <a:avLst/>
          </a:prstGeom>
          <a:solidFill>
            <a:schemeClr val="accent4">
              <a:lumMod val="20000"/>
              <a:lumOff val="80000"/>
            </a:schemeClr>
          </a:solidFill>
        </p:spPr>
        <p:txBody>
          <a:bodyPr wrap="square">
            <a:spAutoFit/>
          </a:bodyPr>
          <a:lstStyle/>
          <a:p>
            <a:r>
              <a:rPr lang="fr-FR" sz="2400" dirty="0">
                <a:latin typeface="Arial" panose="020B0604020202020204" pitchFamily="34" charset="0"/>
                <a:cs typeface="Arial" panose="020B0604020202020204" pitchFamily="34" charset="0"/>
              </a:rPr>
              <a:t>jardin.</a:t>
            </a:r>
          </a:p>
        </p:txBody>
      </p:sp>
      <p:sp>
        <p:nvSpPr>
          <p:cNvPr id="17" name="ZoneTexte 16">
            <a:extLst>
              <a:ext uri="{FF2B5EF4-FFF2-40B4-BE49-F238E27FC236}">
                <a16:creationId xmlns:a16="http://schemas.microsoft.com/office/drawing/2014/main" id="{FB9AF622-EC8C-9FF0-8893-AC6CF688BAE8}"/>
              </a:ext>
            </a:extLst>
          </p:cNvPr>
          <p:cNvSpPr txBox="1"/>
          <p:nvPr/>
        </p:nvSpPr>
        <p:spPr>
          <a:xfrm>
            <a:off x="5061817" y="5471814"/>
            <a:ext cx="1211580" cy="461665"/>
          </a:xfrm>
          <a:prstGeom prst="rect">
            <a:avLst/>
          </a:prstGeom>
          <a:noFill/>
        </p:spPr>
        <p:txBody>
          <a:bodyPr wrap="square">
            <a:spAutoFit/>
          </a:bodyPr>
          <a:lstStyle/>
          <a:p>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DejaVu Sans"/>
                <a:cs typeface="Arial" panose="020B0604020202020204" pitchFamily="34" charset="0"/>
              </a:rPr>
              <a:t>dormait</a:t>
            </a:r>
            <a:endParaRPr lang="fr-FR" dirty="0"/>
          </a:p>
        </p:txBody>
      </p:sp>
      <p:sp>
        <p:nvSpPr>
          <p:cNvPr id="18" name="ZoneTexte 17">
            <a:extLst>
              <a:ext uri="{FF2B5EF4-FFF2-40B4-BE49-F238E27FC236}">
                <a16:creationId xmlns:a16="http://schemas.microsoft.com/office/drawing/2014/main" id="{97549F94-B8AB-EDA1-5AB7-EA4269E4D0DC}"/>
              </a:ext>
            </a:extLst>
          </p:cNvPr>
          <p:cNvSpPr txBox="1"/>
          <p:nvPr/>
        </p:nvSpPr>
        <p:spPr>
          <a:xfrm>
            <a:off x="4957885" y="6348002"/>
            <a:ext cx="1633334" cy="461665"/>
          </a:xfrm>
          <a:prstGeom prst="rect">
            <a:avLst/>
          </a:prstGeom>
          <a:noFill/>
        </p:spPr>
        <p:txBody>
          <a:bodyPr wrap="square">
            <a:spAutoFit/>
          </a:bodyPr>
          <a:lstStyle/>
          <a:p>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DejaVu Sans"/>
                <a:cs typeface="Arial" panose="020B0604020202020204" pitchFamily="34" charset="0"/>
              </a:rPr>
              <a:t>bondissait</a:t>
            </a:r>
            <a:endParaRPr lang="fr-FR" dirty="0"/>
          </a:p>
        </p:txBody>
      </p:sp>
      <p:sp>
        <p:nvSpPr>
          <p:cNvPr id="20" name="ZoneTexte 19">
            <a:extLst>
              <a:ext uri="{FF2B5EF4-FFF2-40B4-BE49-F238E27FC236}">
                <a16:creationId xmlns:a16="http://schemas.microsoft.com/office/drawing/2014/main" id="{F3D332C4-E208-DC72-CD46-2BB54598FB3A}"/>
              </a:ext>
            </a:extLst>
          </p:cNvPr>
          <p:cNvSpPr txBox="1"/>
          <p:nvPr/>
        </p:nvSpPr>
        <p:spPr>
          <a:xfrm>
            <a:off x="2390134" y="5412695"/>
            <a:ext cx="1004361" cy="461665"/>
          </a:xfrm>
          <a:prstGeom prst="rect">
            <a:avLst/>
          </a:prstGeom>
          <a:noFill/>
        </p:spPr>
        <p:txBody>
          <a:bodyPr wrap="square">
            <a:spAutoFit/>
          </a:bodyPr>
          <a:lstStyle/>
          <a:p>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DejaVu Sans"/>
                <a:cs typeface="Arial" panose="020B0604020202020204" pitchFamily="34" charset="0"/>
              </a:rPr>
              <a:t>chien</a:t>
            </a:r>
            <a:endParaRPr lang="fr-FR" dirty="0"/>
          </a:p>
        </p:txBody>
      </p:sp>
      <p:sp>
        <p:nvSpPr>
          <p:cNvPr id="21" name="ZoneTexte 20">
            <a:extLst>
              <a:ext uri="{FF2B5EF4-FFF2-40B4-BE49-F238E27FC236}">
                <a16:creationId xmlns:a16="http://schemas.microsoft.com/office/drawing/2014/main" id="{BEA93E6E-BB43-22EA-A97E-DE908F794FBF}"/>
              </a:ext>
            </a:extLst>
          </p:cNvPr>
          <p:cNvSpPr txBox="1"/>
          <p:nvPr/>
        </p:nvSpPr>
        <p:spPr>
          <a:xfrm>
            <a:off x="2390134" y="4951030"/>
            <a:ext cx="845820" cy="461665"/>
          </a:xfrm>
          <a:prstGeom prst="rect">
            <a:avLst/>
          </a:prstGeom>
          <a:noFill/>
        </p:spPr>
        <p:txBody>
          <a:bodyPr wrap="square">
            <a:spAutoFit/>
          </a:bodyPr>
          <a:lstStyle/>
          <a:p>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DejaVu Sans"/>
                <a:cs typeface="Arial" panose="020B0604020202020204" pitchFamily="34" charset="0"/>
              </a:rPr>
              <a:t>chat</a:t>
            </a:r>
            <a:endParaRPr lang="fr-FR" dirty="0"/>
          </a:p>
        </p:txBody>
      </p:sp>
      <p:sp>
        <p:nvSpPr>
          <p:cNvPr id="22" name="ZoneTexte 21">
            <a:extLst>
              <a:ext uri="{FF2B5EF4-FFF2-40B4-BE49-F238E27FC236}">
                <a16:creationId xmlns:a16="http://schemas.microsoft.com/office/drawing/2014/main" id="{6CCA3F59-230F-B83B-ADEC-7397E86FD655}"/>
              </a:ext>
            </a:extLst>
          </p:cNvPr>
          <p:cNvSpPr txBox="1"/>
          <p:nvPr/>
        </p:nvSpPr>
        <p:spPr>
          <a:xfrm>
            <a:off x="2390134" y="5831929"/>
            <a:ext cx="1633334" cy="461665"/>
          </a:xfrm>
          <a:prstGeom prst="rect">
            <a:avLst/>
          </a:prstGeom>
          <a:noFill/>
        </p:spPr>
        <p:txBody>
          <a:bodyPr wrap="square">
            <a:spAutoFit/>
          </a:bodyPr>
          <a:lstStyle/>
          <a:p>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DejaVu Sans"/>
                <a:cs typeface="Arial" panose="020B0604020202020204" pitchFamily="34" charset="0"/>
              </a:rPr>
              <a:t>chameau</a:t>
            </a:r>
            <a:endParaRPr lang="fr-FR" dirty="0"/>
          </a:p>
        </p:txBody>
      </p:sp>
      <p:sp>
        <p:nvSpPr>
          <p:cNvPr id="25" name="Flèche : droite 24">
            <a:extLst>
              <a:ext uri="{FF2B5EF4-FFF2-40B4-BE49-F238E27FC236}">
                <a16:creationId xmlns:a16="http://schemas.microsoft.com/office/drawing/2014/main" id="{F5697BBE-9346-B556-EA65-37CB7829A429}"/>
              </a:ext>
            </a:extLst>
          </p:cNvPr>
          <p:cNvSpPr/>
          <p:nvPr/>
        </p:nvSpPr>
        <p:spPr>
          <a:xfrm rot="11708618">
            <a:off x="6604512" y="5787586"/>
            <a:ext cx="1136496" cy="252840"/>
          </a:xfrm>
          <a:prstGeom prst="rightArrow">
            <a:avLst/>
          </a:prstGeom>
          <a:solidFill>
            <a:schemeClr val="accent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lèche : droite 25">
            <a:extLst>
              <a:ext uri="{FF2B5EF4-FFF2-40B4-BE49-F238E27FC236}">
                <a16:creationId xmlns:a16="http://schemas.microsoft.com/office/drawing/2014/main" id="{43AED9C6-8FD6-3787-46EF-161BE01D3C90}"/>
              </a:ext>
            </a:extLst>
          </p:cNvPr>
          <p:cNvSpPr/>
          <p:nvPr/>
        </p:nvSpPr>
        <p:spPr>
          <a:xfrm rot="10077335">
            <a:off x="6554760" y="6352808"/>
            <a:ext cx="1136805" cy="229500"/>
          </a:xfrm>
          <a:prstGeom prst="rightArrow">
            <a:avLst/>
          </a:prstGeom>
          <a:solidFill>
            <a:schemeClr val="accent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 droite 26">
            <a:extLst>
              <a:ext uri="{FF2B5EF4-FFF2-40B4-BE49-F238E27FC236}">
                <a16:creationId xmlns:a16="http://schemas.microsoft.com/office/drawing/2014/main" id="{DB701E95-D227-84F4-E968-B141376A374F}"/>
              </a:ext>
            </a:extLst>
          </p:cNvPr>
          <p:cNvSpPr/>
          <p:nvPr/>
        </p:nvSpPr>
        <p:spPr>
          <a:xfrm rot="11942453">
            <a:off x="3910636" y="5179884"/>
            <a:ext cx="1027470" cy="262657"/>
          </a:xfrm>
          <a:prstGeom prst="rightArrow">
            <a:avLst/>
          </a:prstGeom>
          <a:solidFill>
            <a:schemeClr val="accent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 droite 27">
            <a:extLst>
              <a:ext uri="{FF2B5EF4-FFF2-40B4-BE49-F238E27FC236}">
                <a16:creationId xmlns:a16="http://schemas.microsoft.com/office/drawing/2014/main" id="{BB44E513-E201-FF8A-C44B-35347FDE13D9}"/>
              </a:ext>
            </a:extLst>
          </p:cNvPr>
          <p:cNvSpPr/>
          <p:nvPr/>
        </p:nvSpPr>
        <p:spPr>
          <a:xfrm rot="10800000" flipV="1">
            <a:off x="3915357" y="5575641"/>
            <a:ext cx="969809" cy="256287"/>
          </a:xfrm>
          <a:prstGeom prst="rightArrow">
            <a:avLst/>
          </a:prstGeom>
          <a:solidFill>
            <a:schemeClr val="accent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lèche : droite 28">
            <a:extLst>
              <a:ext uri="{FF2B5EF4-FFF2-40B4-BE49-F238E27FC236}">
                <a16:creationId xmlns:a16="http://schemas.microsoft.com/office/drawing/2014/main" id="{B6BE5F59-6A6D-F69E-FCE1-CEC018BDA130}"/>
              </a:ext>
            </a:extLst>
          </p:cNvPr>
          <p:cNvSpPr/>
          <p:nvPr/>
        </p:nvSpPr>
        <p:spPr>
          <a:xfrm rot="10056704">
            <a:off x="3916218" y="5901091"/>
            <a:ext cx="1010032" cy="218610"/>
          </a:xfrm>
          <a:prstGeom prst="rightArrow">
            <a:avLst/>
          </a:prstGeom>
          <a:solidFill>
            <a:schemeClr val="accent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63B82F57-A0DC-4C3E-5D9B-65E93A05C36B}"/>
              </a:ext>
            </a:extLst>
          </p:cNvPr>
          <p:cNvSpPr txBox="1"/>
          <p:nvPr/>
        </p:nvSpPr>
        <p:spPr>
          <a:xfrm>
            <a:off x="6788534" y="5933479"/>
            <a:ext cx="342770" cy="523220"/>
          </a:xfrm>
          <a:prstGeom prst="rect">
            <a:avLst/>
          </a:prstGeom>
          <a:noFill/>
        </p:spPr>
        <p:txBody>
          <a:bodyPr wrap="square" rtlCol="0">
            <a:spAutoFit/>
          </a:bodyPr>
          <a:lstStyle/>
          <a:p>
            <a:r>
              <a:rPr lang="fr-FR" sz="2800" b="1" dirty="0"/>
              <a:t>?</a:t>
            </a:r>
          </a:p>
        </p:txBody>
      </p:sp>
      <p:sp>
        <p:nvSpPr>
          <p:cNvPr id="32" name="ZoneTexte 31">
            <a:extLst>
              <a:ext uri="{FF2B5EF4-FFF2-40B4-BE49-F238E27FC236}">
                <a16:creationId xmlns:a16="http://schemas.microsoft.com/office/drawing/2014/main" id="{26E357A0-C623-3EEB-7FCD-196DA9EB1948}"/>
              </a:ext>
            </a:extLst>
          </p:cNvPr>
          <p:cNvSpPr txBox="1"/>
          <p:nvPr/>
        </p:nvSpPr>
        <p:spPr>
          <a:xfrm>
            <a:off x="3244176" y="4852250"/>
            <a:ext cx="342770" cy="523220"/>
          </a:xfrm>
          <a:prstGeom prst="rect">
            <a:avLst/>
          </a:prstGeom>
          <a:noFill/>
        </p:spPr>
        <p:txBody>
          <a:bodyPr wrap="square" rtlCol="0">
            <a:spAutoFit/>
          </a:bodyPr>
          <a:lstStyle/>
          <a:p>
            <a:r>
              <a:rPr lang="fr-FR" sz="2800" b="1" dirty="0"/>
              <a:t>?</a:t>
            </a:r>
          </a:p>
        </p:txBody>
      </p:sp>
      <p:sp>
        <p:nvSpPr>
          <p:cNvPr id="33" name="ZoneTexte 32">
            <a:extLst>
              <a:ext uri="{FF2B5EF4-FFF2-40B4-BE49-F238E27FC236}">
                <a16:creationId xmlns:a16="http://schemas.microsoft.com/office/drawing/2014/main" id="{579A5BDC-1201-B1F2-B703-629C9132D891}"/>
              </a:ext>
            </a:extLst>
          </p:cNvPr>
          <p:cNvSpPr txBox="1"/>
          <p:nvPr/>
        </p:nvSpPr>
        <p:spPr>
          <a:xfrm>
            <a:off x="3289910" y="5412107"/>
            <a:ext cx="342770" cy="523220"/>
          </a:xfrm>
          <a:prstGeom prst="rect">
            <a:avLst/>
          </a:prstGeom>
          <a:noFill/>
        </p:spPr>
        <p:txBody>
          <a:bodyPr wrap="square" rtlCol="0">
            <a:spAutoFit/>
          </a:bodyPr>
          <a:lstStyle/>
          <a:p>
            <a:r>
              <a:rPr lang="fr-FR" sz="2800" b="1" dirty="0"/>
              <a:t>?</a:t>
            </a:r>
          </a:p>
        </p:txBody>
      </p:sp>
      <p:sp>
        <p:nvSpPr>
          <p:cNvPr id="34" name="Espace réservé du numéro de diapositive 33"/>
          <p:cNvSpPr>
            <a:spLocks noGrp="1"/>
          </p:cNvSpPr>
          <p:nvPr>
            <p:ph type="sldNum" idx="3"/>
          </p:nvPr>
        </p:nvSpPr>
        <p:spPr/>
        <p:txBody>
          <a:bodyPr/>
          <a:lstStyle/>
          <a:p>
            <a:fld id="{781BBC9B-C74A-4B3A-8170-2DD15E7FF3AE}" type="slidenum">
              <a:rPr lang="fr-FR" smtClean="0"/>
              <a:t>25</a:t>
            </a:fld>
            <a:endParaRPr lang="fr-FR"/>
          </a:p>
        </p:txBody>
      </p:sp>
    </p:spTree>
    <p:extLst>
      <p:ext uri="{BB962C8B-B14F-4D97-AF65-F5344CB8AC3E}">
        <p14:creationId xmlns:p14="http://schemas.microsoft.com/office/powerpoint/2010/main" val="1696655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38A49205-24AB-9D93-FC49-B0E4ADB4FE6D}"/>
              </a:ext>
            </a:extLst>
          </p:cNvPr>
          <p:cNvSpPr txBox="1">
            <a:spLocks/>
          </p:cNvSpPr>
          <p:nvPr/>
        </p:nvSpPr>
        <p:spPr>
          <a:xfrm>
            <a:off x="0" y="187987"/>
            <a:ext cx="10812657" cy="1320059"/>
          </a:xfrm>
          <a:prstGeom prst="rect">
            <a:avLst/>
          </a:prstGeom>
          <a:solidFill>
            <a:schemeClr val="bg2">
              <a:lumMod val="25000"/>
            </a:schemeClr>
          </a:solid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dirty="0">
                <a:solidFill>
                  <a:schemeClr val="bg1"/>
                </a:solidFill>
                <a:latin typeface="Arial" panose="020B0604020202020204" pitchFamily="34" charset="0"/>
                <a:cs typeface="Arial" panose="020B0604020202020204" pitchFamily="34" charset="0"/>
              </a:rPr>
              <a:t>Utilisation des moteurs de recherche</a:t>
            </a:r>
            <a:br>
              <a:rPr lang="fr-FR" sz="2400" dirty="0">
                <a:solidFill>
                  <a:schemeClr val="bg1"/>
                </a:solidFill>
                <a:latin typeface="Arial" panose="020B0604020202020204" pitchFamily="34" charset="0"/>
                <a:cs typeface="Arial" panose="020B0604020202020204" pitchFamily="34" charset="0"/>
              </a:rPr>
            </a:br>
            <a:r>
              <a:rPr lang="fr-FR" sz="2400" dirty="0">
                <a:solidFill>
                  <a:schemeClr val="bg1"/>
                </a:solidFill>
                <a:latin typeface="Arial" panose="020B0604020202020204" pitchFamily="34" charset="0"/>
                <a:cs typeface="Arial" panose="020B0604020202020204" pitchFamily="34" charset="0"/>
              </a:rPr>
              <a:t> ou des agents conversationnels (</a:t>
            </a:r>
            <a:r>
              <a:rPr lang="fr-FR" sz="2400" dirty="0" err="1">
                <a:solidFill>
                  <a:schemeClr val="bg1"/>
                </a:solidFill>
                <a:latin typeface="Arial" panose="020B0604020202020204" pitchFamily="34" charset="0"/>
                <a:cs typeface="Arial" panose="020B0604020202020204" pitchFamily="34" charset="0"/>
              </a:rPr>
              <a:t>chatbot</a:t>
            </a:r>
            <a:r>
              <a:rPr lang="fr-FR" sz="2400" dirty="0">
                <a:solidFill>
                  <a:schemeClr val="bg1"/>
                </a:solidFill>
                <a:latin typeface="Arial" panose="020B0604020202020204" pitchFamily="34" charset="0"/>
                <a:cs typeface="Arial" panose="020B0604020202020204" pitchFamily="34" charset="0"/>
              </a:rPr>
              <a:t>) ?</a:t>
            </a:r>
            <a:br>
              <a:rPr lang="fr-FR" sz="2400" dirty="0">
                <a:solidFill>
                  <a:schemeClr val="bg1"/>
                </a:solidFill>
                <a:latin typeface="Arial" panose="020B0604020202020204" pitchFamily="34" charset="0"/>
                <a:cs typeface="Arial" panose="020B0604020202020204" pitchFamily="34" charset="0"/>
              </a:rPr>
            </a:br>
            <a:r>
              <a:rPr lang="fr-FR" sz="2800" b="1" dirty="0">
                <a:solidFill>
                  <a:schemeClr val="bg1"/>
                </a:solidFill>
                <a:latin typeface="Bookman Old Style" panose="02050604050505020204" pitchFamily="18" charset="0"/>
              </a:rPr>
              <a:t>?? </a:t>
            </a:r>
            <a:r>
              <a:rPr lang="fr-FR" sz="2800" b="1" dirty="0">
                <a:solidFill>
                  <a:schemeClr val="bg1"/>
                </a:solidFill>
                <a:latin typeface="Arial" panose="020B0604020202020204" pitchFamily="34" charset="0"/>
                <a:cs typeface="Arial" panose="020B0604020202020204" pitchFamily="34" charset="0"/>
              </a:rPr>
              <a:t>Lequel choisir </a:t>
            </a:r>
            <a:r>
              <a:rPr lang="fr-FR" sz="2800" b="1" dirty="0">
                <a:solidFill>
                  <a:schemeClr val="bg1"/>
                </a:solidFill>
                <a:latin typeface="Bookman Old Style" panose="02050604050505020204" pitchFamily="18" charset="0"/>
              </a:rPr>
              <a:t>??</a:t>
            </a:r>
            <a:endParaRPr lang="fr-FR" sz="2800" b="1" dirty="0">
              <a:solidFill>
                <a:schemeClr val="bg1"/>
              </a:solidFill>
            </a:endParaRPr>
          </a:p>
        </p:txBody>
      </p:sp>
      <p:pic>
        <p:nvPicPr>
          <p:cNvPr id="10" name="Image 9">
            <a:extLst>
              <a:ext uri="{FF2B5EF4-FFF2-40B4-BE49-F238E27FC236}">
                <a16:creationId xmlns:a16="http://schemas.microsoft.com/office/drawing/2014/main" id="{AAB108E2-6883-D86F-BC01-37E97A65305D}"/>
              </a:ext>
            </a:extLst>
          </p:cNvPr>
          <p:cNvPicPr>
            <a:picLocks noChangeAspect="1"/>
          </p:cNvPicPr>
          <p:nvPr/>
        </p:nvPicPr>
        <p:blipFill>
          <a:blip r:embed="rId3"/>
          <a:stretch>
            <a:fillRect/>
          </a:stretch>
        </p:blipFill>
        <p:spPr>
          <a:xfrm>
            <a:off x="3806680" y="1828042"/>
            <a:ext cx="2070543" cy="3309171"/>
          </a:xfrm>
          <a:prstGeom prst="rect">
            <a:avLst/>
          </a:prstGeom>
        </p:spPr>
      </p:pic>
      <p:grpSp>
        <p:nvGrpSpPr>
          <p:cNvPr id="14" name="Groupe 13">
            <a:extLst>
              <a:ext uri="{FF2B5EF4-FFF2-40B4-BE49-F238E27FC236}">
                <a16:creationId xmlns:a16="http://schemas.microsoft.com/office/drawing/2014/main" id="{AEDCFB5C-87F0-3FCF-1074-2568FBB3A0F7}"/>
              </a:ext>
            </a:extLst>
          </p:cNvPr>
          <p:cNvGrpSpPr/>
          <p:nvPr/>
        </p:nvGrpSpPr>
        <p:grpSpPr>
          <a:xfrm>
            <a:off x="1427437" y="1770940"/>
            <a:ext cx="1524000" cy="1711688"/>
            <a:chOff x="2125147" y="2383602"/>
            <a:chExt cx="1524000" cy="1711688"/>
          </a:xfrm>
        </p:grpSpPr>
        <p:pic>
          <p:nvPicPr>
            <p:cNvPr id="15" name="Graphique 14" descr="Internet">
              <a:extLst>
                <a:ext uri="{FF2B5EF4-FFF2-40B4-BE49-F238E27FC236}">
                  <a16:creationId xmlns:a16="http://schemas.microsoft.com/office/drawing/2014/main" id="{559D6976-1BD6-3FC7-8C3F-165C783C5DB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125147" y="2495090"/>
              <a:ext cx="1524000" cy="1600200"/>
            </a:xfrm>
            <a:prstGeom prst="rect">
              <a:avLst/>
            </a:prstGeom>
          </p:spPr>
        </p:pic>
        <p:sp>
          <p:nvSpPr>
            <p:cNvPr id="16" name="ZoneTexte 15">
              <a:extLst>
                <a:ext uri="{FF2B5EF4-FFF2-40B4-BE49-F238E27FC236}">
                  <a16:creationId xmlns:a16="http://schemas.microsoft.com/office/drawing/2014/main" id="{605FE114-9AD5-CD2D-354B-DB0B29CCB332}"/>
                </a:ext>
              </a:extLst>
            </p:cNvPr>
            <p:cNvSpPr txBox="1"/>
            <p:nvPr/>
          </p:nvSpPr>
          <p:spPr>
            <a:xfrm>
              <a:off x="2422917" y="2383602"/>
              <a:ext cx="979755" cy="369332"/>
            </a:xfrm>
            <a:prstGeom prst="rect">
              <a:avLst/>
            </a:prstGeom>
            <a:noFill/>
          </p:spPr>
          <p:txBody>
            <a:bodyPr wrap="none" rtlCol="0">
              <a:spAutoFit/>
            </a:bodyPr>
            <a:lstStyle/>
            <a:p>
              <a:r>
                <a:rPr lang="fr-FR" b="1" dirty="0"/>
                <a:t>Google</a:t>
              </a:r>
            </a:p>
          </p:txBody>
        </p:sp>
      </p:grpSp>
      <p:grpSp>
        <p:nvGrpSpPr>
          <p:cNvPr id="17" name="Groupe 16">
            <a:extLst>
              <a:ext uri="{FF2B5EF4-FFF2-40B4-BE49-F238E27FC236}">
                <a16:creationId xmlns:a16="http://schemas.microsoft.com/office/drawing/2014/main" id="{BFBD203E-5E11-616A-3656-EF8E86E2AA56}"/>
              </a:ext>
            </a:extLst>
          </p:cNvPr>
          <p:cNvGrpSpPr/>
          <p:nvPr/>
        </p:nvGrpSpPr>
        <p:grpSpPr>
          <a:xfrm>
            <a:off x="6775573" y="1784146"/>
            <a:ext cx="1524000" cy="1784866"/>
            <a:chOff x="6761843" y="2819960"/>
            <a:chExt cx="1524000" cy="1784866"/>
          </a:xfrm>
        </p:grpSpPr>
        <p:pic>
          <p:nvPicPr>
            <p:cNvPr id="18" name="Graphique 17" descr="Internet">
              <a:extLst>
                <a:ext uri="{FF2B5EF4-FFF2-40B4-BE49-F238E27FC236}">
                  <a16:creationId xmlns:a16="http://schemas.microsoft.com/office/drawing/2014/main" id="{E9641512-1E02-B205-9C37-77924A2797E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761843" y="3004626"/>
              <a:ext cx="1524000" cy="1600200"/>
            </a:xfrm>
            <a:prstGeom prst="rect">
              <a:avLst/>
            </a:prstGeom>
          </p:spPr>
        </p:pic>
        <p:sp>
          <p:nvSpPr>
            <p:cNvPr id="19" name="ZoneTexte 18">
              <a:extLst>
                <a:ext uri="{FF2B5EF4-FFF2-40B4-BE49-F238E27FC236}">
                  <a16:creationId xmlns:a16="http://schemas.microsoft.com/office/drawing/2014/main" id="{FB70AA28-A232-CF72-599E-578EF90D9A59}"/>
                </a:ext>
              </a:extLst>
            </p:cNvPr>
            <p:cNvSpPr txBox="1"/>
            <p:nvPr/>
          </p:nvSpPr>
          <p:spPr>
            <a:xfrm>
              <a:off x="6965211" y="2819960"/>
              <a:ext cx="1236236" cy="369332"/>
            </a:xfrm>
            <a:prstGeom prst="rect">
              <a:avLst/>
            </a:prstGeom>
            <a:noFill/>
          </p:spPr>
          <p:txBody>
            <a:bodyPr wrap="none" rtlCol="0">
              <a:spAutoFit/>
            </a:bodyPr>
            <a:lstStyle/>
            <a:p>
              <a:r>
                <a:rPr lang="fr-FR" b="1" dirty="0"/>
                <a:t>Chat GPT</a:t>
              </a:r>
            </a:p>
          </p:txBody>
        </p:sp>
        <p:pic>
          <p:nvPicPr>
            <p:cNvPr id="20" name="Image 19">
              <a:extLst>
                <a:ext uri="{FF2B5EF4-FFF2-40B4-BE49-F238E27FC236}">
                  <a16:creationId xmlns:a16="http://schemas.microsoft.com/office/drawing/2014/main" id="{2611142E-ADBC-5BC6-4928-19A0A61578F5}"/>
                </a:ext>
              </a:extLst>
            </p:cNvPr>
            <p:cNvPicPr>
              <a:picLocks noChangeAspect="1"/>
            </p:cNvPicPr>
            <p:nvPr/>
          </p:nvPicPr>
          <p:blipFill>
            <a:blip r:embed="rId6"/>
            <a:stretch>
              <a:fillRect/>
            </a:stretch>
          </p:blipFill>
          <p:spPr>
            <a:xfrm>
              <a:off x="7268705" y="3429000"/>
              <a:ext cx="546819" cy="556689"/>
            </a:xfrm>
            <a:prstGeom prst="rect">
              <a:avLst/>
            </a:prstGeom>
          </p:spPr>
        </p:pic>
      </p:grpSp>
      <p:sp>
        <p:nvSpPr>
          <p:cNvPr id="22" name="ZoneTexte 21">
            <a:extLst>
              <a:ext uri="{FF2B5EF4-FFF2-40B4-BE49-F238E27FC236}">
                <a16:creationId xmlns:a16="http://schemas.microsoft.com/office/drawing/2014/main" id="{61FC26E5-F197-19DC-703E-EC431F6E31B6}"/>
              </a:ext>
            </a:extLst>
          </p:cNvPr>
          <p:cNvSpPr txBox="1"/>
          <p:nvPr/>
        </p:nvSpPr>
        <p:spPr>
          <a:xfrm>
            <a:off x="1516469" y="5351985"/>
            <a:ext cx="1397229" cy="400110"/>
          </a:xfrm>
          <a:prstGeom prst="rect">
            <a:avLst/>
          </a:prstGeom>
          <a:noFill/>
        </p:spPr>
        <p:txBody>
          <a:bodyPr wrap="square">
            <a:spAutoFit/>
          </a:bodyPr>
          <a:lstStyle/>
          <a:p>
            <a:r>
              <a:rPr lang="fr-FR" sz="2000" dirty="0">
                <a:solidFill>
                  <a:prstClr val="black"/>
                </a:solidFill>
                <a:latin typeface="Arial" panose="020B0604020202020204" pitchFamily="34" charset="0"/>
                <a:cs typeface="Arial" panose="020B0604020202020204" pitchFamily="34" charset="0"/>
              </a:rPr>
              <a:t>mot clefs </a:t>
            </a:r>
          </a:p>
        </p:txBody>
      </p:sp>
      <p:sp>
        <p:nvSpPr>
          <p:cNvPr id="24" name="ZoneTexte 23">
            <a:extLst>
              <a:ext uri="{FF2B5EF4-FFF2-40B4-BE49-F238E27FC236}">
                <a16:creationId xmlns:a16="http://schemas.microsoft.com/office/drawing/2014/main" id="{8A9021B4-CE23-1292-06F5-21ED66837C15}"/>
              </a:ext>
            </a:extLst>
          </p:cNvPr>
          <p:cNvSpPr txBox="1"/>
          <p:nvPr/>
        </p:nvSpPr>
        <p:spPr>
          <a:xfrm>
            <a:off x="6948408" y="5201176"/>
            <a:ext cx="2586016" cy="400110"/>
          </a:xfrm>
          <a:prstGeom prst="rect">
            <a:avLst/>
          </a:prstGeom>
          <a:noFill/>
        </p:spPr>
        <p:txBody>
          <a:bodyPr wrap="square">
            <a:spAutoFit/>
          </a:bodyPr>
          <a:lstStyle/>
          <a:p>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phrases</a:t>
            </a:r>
            <a:r>
              <a:rPr kumimoji="0" lang="fr-FR"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contraintes</a:t>
            </a:r>
            <a:endParaRPr lang="fr-FR" dirty="0"/>
          </a:p>
        </p:txBody>
      </p:sp>
      <p:sp>
        <p:nvSpPr>
          <p:cNvPr id="26" name="ZoneTexte 25">
            <a:extLst>
              <a:ext uri="{FF2B5EF4-FFF2-40B4-BE49-F238E27FC236}">
                <a16:creationId xmlns:a16="http://schemas.microsoft.com/office/drawing/2014/main" id="{11789E6D-E2D5-1AE8-9943-216EAF6F14FA}"/>
              </a:ext>
            </a:extLst>
          </p:cNvPr>
          <p:cNvSpPr txBox="1"/>
          <p:nvPr/>
        </p:nvSpPr>
        <p:spPr>
          <a:xfrm>
            <a:off x="1516469" y="6269903"/>
            <a:ext cx="1653536" cy="400110"/>
          </a:xfrm>
          <a:prstGeom prst="rect">
            <a:avLst/>
          </a:prstGeom>
          <a:noFill/>
        </p:spPr>
        <p:txBody>
          <a:bodyPr wrap="square">
            <a:spAutoFit/>
          </a:bodyPr>
          <a:lstStyle/>
          <a:p>
            <a:r>
              <a:rPr lang="fr-FR" sz="2000" dirty="0">
                <a:solidFill>
                  <a:prstClr val="black"/>
                </a:solidFill>
                <a:latin typeface="Arial" panose="020B0604020202020204" pitchFamily="34" charset="0"/>
                <a:cs typeface="Arial" panose="020B0604020202020204" pitchFamily="34" charset="0"/>
              </a:rPr>
              <a:t>pages web </a:t>
            </a:r>
          </a:p>
        </p:txBody>
      </p:sp>
      <p:pic>
        <p:nvPicPr>
          <p:cNvPr id="27" name="Image 26">
            <a:extLst>
              <a:ext uri="{FF2B5EF4-FFF2-40B4-BE49-F238E27FC236}">
                <a16:creationId xmlns:a16="http://schemas.microsoft.com/office/drawing/2014/main" id="{8462E92D-6243-0349-4ADC-7FEA535AE139}"/>
              </a:ext>
            </a:extLst>
          </p:cNvPr>
          <p:cNvPicPr>
            <a:picLocks noChangeAspect="1"/>
          </p:cNvPicPr>
          <p:nvPr/>
        </p:nvPicPr>
        <p:blipFill>
          <a:blip r:embed="rId7"/>
          <a:stretch>
            <a:fillRect/>
          </a:stretch>
        </p:blipFill>
        <p:spPr>
          <a:xfrm>
            <a:off x="541612" y="5309153"/>
            <a:ext cx="885825" cy="485775"/>
          </a:xfrm>
          <a:prstGeom prst="rect">
            <a:avLst/>
          </a:prstGeom>
        </p:spPr>
      </p:pic>
      <p:sp>
        <p:nvSpPr>
          <p:cNvPr id="28" name="Éclair 27">
            <a:extLst>
              <a:ext uri="{FF2B5EF4-FFF2-40B4-BE49-F238E27FC236}">
                <a16:creationId xmlns:a16="http://schemas.microsoft.com/office/drawing/2014/main" id="{F5F1866D-5B2A-AC73-33F4-572EF921D3A1}"/>
              </a:ext>
            </a:extLst>
          </p:cNvPr>
          <p:cNvSpPr/>
          <p:nvPr/>
        </p:nvSpPr>
        <p:spPr>
          <a:xfrm rot="13920375" flipH="1">
            <a:off x="253582" y="6039055"/>
            <a:ext cx="996937" cy="550805"/>
          </a:xfrm>
          <a:prstGeom prst="lightningBolt">
            <a:avLst/>
          </a:prstGeom>
          <a:solidFill>
            <a:schemeClr val="accent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id="{78321D60-6330-E4C8-2196-96887E16138C}"/>
              </a:ext>
            </a:extLst>
          </p:cNvPr>
          <p:cNvSpPr txBox="1"/>
          <p:nvPr/>
        </p:nvSpPr>
        <p:spPr>
          <a:xfrm>
            <a:off x="6815305" y="6142817"/>
            <a:ext cx="2129998" cy="400110"/>
          </a:xfrm>
          <a:prstGeom prst="rect">
            <a:avLst/>
          </a:prstGeom>
          <a:noFill/>
        </p:spPr>
        <p:txBody>
          <a:bodyPr wrap="square">
            <a:spAutoFit/>
          </a:bodyPr>
          <a:lstStyle/>
          <a:p>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textes structurés</a:t>
            </a:r>
            <a:endParaRPr lang="fr-FR" sz="2000" dirty="0"/>
          </a:p>
        </p:txBody>
      </p:sp>
      <p:pic>
        <p:nvPicPr>
          <p:cNvPr id="31" name="Image 30">
            <a:extLst>
              <a:ext uri="{FF2B5EF4-FFF2-40B4-BE49-F238E27FC236}">
                <a16:creationId xmlns:a16="http://schemas.microsoft.com/office/drawing/2014/main" id="{DFD87F33-FEBE-9D01-F412-5CE29A9EDA76}"/>
              </a:ext>
            </a:extLst>
          </p:cNvPr>
          <p:cNvPicPr>
            <a:picLocks noChangeAspect="1"/>
          </p:cNvPicPr>
          <p:nvPr/>
        </p:nvPicPr>
        <p:blipFill>
          <a:blip r:embed="rId7"/>
          <a:stretch>
            <a:fillRect/>
          </a:stretch>
        </p:blipFill>
        <p:spPr>
          <a:xfrm>
            <a:off x="6062583" y="5201176"/>
            <a:ext cx="885825" cy="485775"/>
          </a:xfrm>
          <a:prstGeom prst="rect">
            <a:avLst/>
          </a:prstGeom>
        </p:spPr>
      </p:pic>
      <p:sp>
        <p:nvSpPr>
          <p:cNvPr id="32" name="Éclair 31">
            <a:extLst>
              <a:ext uri="{FF2B5EF4-FFF2-40B4-BE49-F238E27FC236}">
                <a16:creationId xmlns:a16="http://schemas.microsoft.com/office/drawing/2014/main" id="{C93B3EB8-0254-84E1-29EC-D5BA67C2DB31}"/>
              </a:ext>
            </a:extLst>
          </p:cNvPr>
          <p:cNvSpPr/>
          <p:nvPr/>
        </p:nvSpPr>
        <p:spPr>
          <a:xfrm rot="13920375" flipH="1">
            <a:off x="5753221" y="5888246"/>
            <a:ext cx="996937" cy="550805"/>
          </a:xfrm>
          <a:prstGeom prst="lightningBolt">
            <a:avLst/>
          </a:prstGeom>
          <a:solidFill>
            <a:schemeClr val="accent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lèche : droite 32">
            <a:extLst>
              <a:ext uri="{FF2B5EF4-FFF2-40B4-BE49-F238E27FC236}">
                <a16:creationId xmlns:a16="http://schemas.microsoft.com/office/drawing/2014/main" id="{665C55F0-075C-C86F-FD72-DAA96F5143FD}"/>
              </a:ext>
            </a:extLst>
          </p:cNvPr>
          <p:cNvSpPr/>
          <p:nvPr/>
        </p:nvSpPr>
        <p:spPr>
          <a:xfrm>
            <a:off x="6098746" y="2560074"/>
            <a:ext cx="698336" cy="24490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Flèche : droite 33">
            <a:extLst>
              <a:ext uri="{FF2B5EF4-FFF2-40B4-BE49-F238E27FC236}">
                <a16:creationId xmlns:a16="http://schemas.microsoft.com/office/drawing/2014/main" id="{4C8E7289-7A00-7211-DE90-70BB6B54AEF4}"/>
              </a:ext>
            </a:extLst>
          </p:cNvPr>
          <p:cNvSpPr/>
          <p:nvPr/>
        </p:nvSpPr>
        <p:spPr>
          <a:xfrm rot="10800000">
            <a:off x="2929928" y="2524004"/>
            <a:ext cx="698336" cy="24490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idx="3"/>
          </p:nvPr>
        </p:nvSpPr>
        <p:spPr/>
        <p:txBody>
          <a:bodyPr/>
          <a:lstStyle/>
          <a:p>
            <a:fld id="{781BBC9B-C74A-4B3A-8170-2DD15E7FF3AE}" type="slidenum">
              <a:rPr lang="fr-FR" smtClean="0"/>
              <a:t>26</a:t>
            </a:fld>
            <a:endParaRPr lang="fr-FR"/>
          </a:p>
        </p:txBody>
      </p:sp>
    </p:spTree>
    <p:extLst>
      <p:ext uri="{BB962C8B-B14F-4D97-AF65-F5344CB8AC3E}">
        <p14:creationId xmlns:p14="http://schemas.microsoft.com/office/powerpoint/2010/main" val="19756526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223" y="187987"/>
            <a:ext cx="9639176" cy="1640813"/>
          </a:xfrm>
          <a:solidFill>
            <a:schemeClr val="bg2">
              <a:lumMod val="25000"/>
            </a:schemeClr>
          </a:solidFill>
        </p:spPr>
        <p:txBody>
          <a:bodyPr/>
          <a:lstStyle/>
          <a:p>
            <a:pPr algn="ctr"/>
            <a:r>
              <a:rPr lang="fr-FR" sz="2800" dirty="0">
                <a:solidFill>
                  <a:schemeClr val="bg1"/>
                </a:solidFill>
                <a:latin typeface="Arial" panose="020B0604020202020204" pitchFamily="34" charset="0"/>
                <a:cs typeface="Arial" panose="020B0604020202020204" pitchFamily="34" charset="0"/>
              </a:rPr>
              <a:t>Utilisation des moteurs de recherche</a:t>
            </a:r>
            <a:br>
              <a:rPr lang="fr-FR" sz="2800" dirty="0">
                <a:solidFill>
                  <a:schemeClr val="bg1"/>
                </a:solidFill>
                <a:latin typeface="Arial" panose="020B0604020202020204" pitchFamily="34" charset="0"/>
                <a:cs typeface="Arial" panose="020B0604020202020204" pitchFamily="34" charset="0"/>
              </a:rPr>
            </a:br>
            <a:r>
              <a:rPr lang="fr-FR" sz="2800" dirty="0">
                <a:solidFill>
                  <a:schemeClr val="bg1"/>
                </a:solidFill>
                <a:latin typeface="Arial" panose="020B0604020202020204" pitchFamily="34" charset="0"/>
                <a:cs typeface="Arial" panose="020B0604020202020204" pitchFamily="34" charset="0"/>
              </a:rPr>
              <a:t> ou des agents conversationnels (chatbot) ?</a:t>
            </a:r>
            <a:br>
              <a:rPr lang="fr-FR" sz="2800" dirty="0">
                <a:solidFill>
                  <a:schemeClr val="bg1"/>
                </a:solidFill>
                <a:latin typeface="Arial" panose="020B0604020202020204" pitchFamily="34" charset="0"/>
                <a:cs typeface="Arial" panose="020B0604020202020204" pitchFamily="34" charset="0"/>
              </a:rPr>
            </a:br>
            <a:r>
              <a:rPr lang="fr-FR" sz="2800" b="1" dirty="0">
                <a:solidFill>
                  <a:schemeClr val="bg1"/>
                </a:solidFill>
                <a:latin typeface="Arial" panose="020B0604020202020204" pitchFamily="34" charset="0"/>
                <a:cs typeface="Arial" panose="020B0604020202020204" pitchFamily="34" charset="0"/>
              </a:rPr>
              <a:t>3. Lequel choisir ?</a:t>
            </a:r>
          </a:p>
        </p:txBody>
      </p:sp>
      <p:graphicFrame>
        <p:nvGraphicFramePr>
          <p:cNvPr id="6" name="Tableau 5">
            <a:extLst>
              <a:ext uri="{FF2B5EF4-FFF2-40B4-BE49-F238E27FC236}">
                <a16:creationId xmlns:a16="http://schemas.microsoft.com/office/drawing/2014/main" id="{49A9312A-9D41-32B0-DE10-32441228E178}"/>
              </a:ext>
            </a:extLst>
          </p:cNvPr>
          <p:cNvGraphicFramePr>
            <a:graphicFrameLocks noGrp="1"/>
          </p:cNvGraphicFramePr>
          <p:nvPr>
            <p:extLst/>
          </p:nvPr>
        </p:nvGraphicFramePr>
        <p:xfrm>
          <a:off x="322226" y="2114323"/>
          <a:ext cx="9071170" cy="4785025"/>
        </p:xfrm>
        <a:graphic>
          <a:graphicData uri="http://schemas.openxmlformats.org/drawingml/2006/table">
            <a:tbl>
              <a:tblPr>
                <a:tableStyleId>{5C22544A-7EE6-4342-B048-85BDC9FD1C3A}</a:tableStyleId>
              </a:tblPr>
              <a:tblGrid>
                <a:gridCol w="3836424">
                  <a:extLst>
                    <a:ext uri="{9D8B030D-6E8A-4147-A177-3AD203B41FA5}">
                      <a16:colId xmlns:a16="http://schemas.microsoft.com/office/drawing/2014/main" val="3987566125"/>
                    </a:ext>
                  </a:extLst>
                </a:gridCol>
                <a:gridCol w="2151266">
                  <a:extLst>
                    <a:ext uri="{9D8B030D-6E8A-4147-A177-3AD203B41FA5}">
                      <a16:colId xmlns:a16="http://schemas.microsoft.com/office/drawing/2014/main" val="271906089"/>
                    </a:ext>
                  </a:extLst>
                </a:gridCol>
                <a:gridCol w="3083480">
                  <a:extLst>
                    <a:ext uri="{9D8B030D-6E8A-4147-A177-3AD203B41FA5}">
                      <a16:colId xmlns:a16="http://schemas.microsoft.com/office/drawing/2014/main" val="4156194930"/>
                    </a:ext>
                  </a:extLst>
                </a:gridCol>
              </a:tblGrid>
              <a:tr h="731728">
                <a:tc>
                  <a:txBody>
                    <a:bodyPr/>
                    <a:lstStyle/>
                    <a:p>
                      <a:pPr algn="l" fontAlgn="b"/>
                      <a:endParaRPr lang="fr-FR"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t"/>
                      <a:r>
                        <a:rPr lang="fr-FR" sz="2400" b="1" kern="1200" dirty="0">
                          <a:solidFill>
                            <a:schemeClr val="tx1"/>
                          </a:solidFill>
                          <a:latin typeface="Bookman Old Style" panose="02050604050505020204" pitchFamily="18" charset="0"/>
                          <a:ea typeface="+mj-ea"/>
                          <a:cs typeface="+mj-cs"/>
                        </a:rPr>
                        <a:t>Moteur</a:t>
                      </a:r>
                    </a:p>
                  </a:txBody>
                  <a:tcPr marL="9525" marR="9525" marT="9525" marB="0"/>
                </a:tc>
                <a:tc>
                  <a:txBody>
                    <a:bodyPr/>
                    <a:lstStyle/>
                    <a:p>
                      <a:pPr algn="ctr" fontAlgn="t"/>
                      <a:r>
                        <a:rPr lang="fr-FR" sz="2400" b="1" kern="1200" dirty="0">
                          <a:solidFill>
                            <a:schemeClr val="tx1"/>
                          </a:solidFill>
                          <a:latin typeface="Bookman Old Style" panose="02050604050505020204" pitchFamily="18" charset="0"/>
                          <a:ea typeface="+mj-ea"/>
                          <a:cs typeface="+mj-cs"/>
                        </a:rPr>
                        <a:t>Agent conversationnel</a:t>
                      </a:r>
                    </a:p>
                  </a:txBody>
                  <a:tcPr marL="9525" marR="9525" marT="9525" marB="0"/>
                </a:tc>
                <a:extLst>
                  <a:ext uri="{0D108BD9-81ED-4DB2-BD59-A6C34878D82A}">
                    <a16:rowId xmlns:a16="http://schemas.microsoft.com/office/drawing/2014/main" val="289868530"/>
                  </a:ext>
                </a:extLst>
              </a:tr>
              <a:tr h="731728">
                <a:tc>
                  <a:txBody>
                    <a:bodyPr/>
                    <a:lstStyle/>
                    <a:p>
                      <a:pPr marL="0" algn="ctr" defTabSz="914400" rtl="0" eaLnBrk="1" fontAlgn="t" latinLnBrk="0" hangingPunct="1"/>
                      <a:r>
                        <a:rPr lang="fr-FR" sz="2400" b="1" kern="1200" dirty="0">
                          <a:solidFill>
                            <a:schemeClr val="tx1"/>
                          </a:solidFill>
                          <a:latin typeface="Bookman Old Style" panose="02050604050505020204" pitchFamily="18" charset="0"/>
                          <a:ea typeface="+mj-ea"/>
                          <a:cs typeface="+mj-cs"/>
                        </a:rPr>
                        <a:t>Interrogation</a:t>
                      </a:r>
                    </a:p>
                  </a:txBody>
                  <a:tcPr marL="9525" marR="9525" marT="9525" marB="0"/>
                </a:tc>
                <a:tc>
                  <a:txBody>
                    <a:bodyPr/>
                    <a:lstStyle/>
                    <a:p>
                      <a:pPr algn="ctr" fontAlgn="t"/>
                      <a:r>
                        <a:rPr lang="fr-FR" sz="2400" kern="1200" dirty="0">
                          <a:solidFill>
                            <a:schemeClr val="tx1"/>
                          </a:solidFill>
                          <a:latin typeface="Bookman Old Style" panose="02050604050505020204" pitchFamily="18" charset="0"/>
                          <a:ea typeface="+mj-ea"/>
                          <a:cs typeface="+mj-cs"/>
                        </a:rPr>
                        <a:t>mots clefs</a:t>
                      </a:r>
                    </a:p>
                  </a:txBody>
                  <a:tcPr marL="9525" marR="9525" marT="9525" marB="0"/>
                </a:tc>
                <a:tc>
                  <a:txBody>
                    <a:bodyPr/>
                    <a:lstStyle/>
                    <a:p>
                      <a:pPr algn="ctr" fontAlgn="t"/>
                      <a:r>
                        <a:rPr lang="fr-FR" sz="2400" kern="1200" dirty="0">
                          <a:solidFill>
                            <a:schemeClr val="tx1"/>
                          </a:solidFill>
                          <a:latin typeface="Bookman Old Style" panose="02050604050505020204" pitchFamily="18" charset="0"/>
                          <a:ea typeface="+mj-ea"/>
                          <a:cs typeface="+mj-cs"/>
                        </a:rPr>
                        <a:t>phrase + contexte</a:t>
                      </a:r>
                    </a:p>
                    <a:p>
                      <a:pPr algn="ctr" fontAlgn="t"/>
                      <a:r>
                        <a:rPr lang="fr-FR" sz="2400" kern="1200" dirty="0">
                          <a:solidFill>
                            <a:schemeClr val="tx1"/>
                          </a:solidFill>
                          <a:latin typeface="Bookman Old Style" panose="02050604050505020204" pitchFamily="18" charset="0"/>
                          <a:ea typeface="+mj-ea"/>
                          <a:cs typeface="+mj-cs"/>
                        </a:rPr>
                        <a:t>  + contraintes</a:t>
                      </a:r>
                    </a:p>
                  </a:txBody>
                  <a:tcPr marL="9525" marR="9525" marT="9525" marB="0"/>
                </a:tc>
                <a:extLst>
                  <a:ext uri="{0D108BD9-81ED-4DB2-BD59-A6C34878D82A}">
                    <a16:rowId xmlns:a16="http://schemas.microsoft.com/office/drawing/2014/main" val="78554049"/>
                  </a:ext>
                </a:extLst>
              </a:tr>
              <a:tr h="1455085">
                <a:tc>
                  <a:txBody>
                    <a:bodyPr/>
                    <a:lstStyle/>
                    <a:p>
                      <a:pPr marL="0" algn="ctr" defTabSz="914400" rtl="0" eaLnBrk="1" fontAlgn="t" latinLnBrk="0" hangingPunct="1"/>
                      <a:r>
                        <a:rPr lang="fr-FR" sz="2400" b="1" kern="1200" dirty="0">
                          <a:solidFill>
                            <a:schemeClr val="tx1"/>
                          </a:solidFill>
                          <a:latin typeface="Bookman Old Style" panose="02050604050505020204" pitchFamily="18" charset="0"/>
                          <a:ea typeface="+mj-ea"/>
                          <a:cs typeface="+mj-cs"/>
                        </a:rPr>
                        <a:t>fonctionnement</a:t>
                      </a:r>
                    </a:p>
                  </a:txBody>
                  <a:tcPr marL="9525" marR="9525" marT="9525" marB="0"/>
                </a:tc>
                <a:tc>
                  <a:txBody>
                    <a:bodyPr/>
                    <a:lstStyle/>
                    <a:p>
                      <a:pPr algn="ctr" fontAlgn="t"/>
                      <a:r>
                        <a:rPr lang="fr-FR" sz="2400" kern="1200" dirty="0">
                          <a:solidFill>
                            <a:schemeClr val="tx1"/>
                          </a:solidFill>
                          <a:latin typeface="Bookman Old Style" panose="02050604050505020204" pitchFamily="18" charset="0"/>
                          <a:ea typeface="+mj-ea"/>
                          <a:cs typeface="+mj-cs"/>
                        </a:rPr>
                        <a:t>recherche dans base d'index</a:t>
                      </a:r>
                    </a:p>
                  </a:txBody>
                  <a:tcPr marL="9525" marR="9525" marT="9525" marB="0"/>
                </a:tc>
                <a:tc>
                  <a:txBody>
                    <a:bodyPr/>
                    <a:lstStyle/>
                    <a:p>
                      <a:pPr algn="ctr" fontAlgn="t"/>
                      <a:r>
                        <a:rPr lang="fr-FR" sz="2400" kern="1200" dirty="0">
                          <a:solidFill>
                            <a:schemeClr val="tx1"/>
                          </a:solidFill>
                          <a:latin typeface="Bookman Old Style" panose="02050604050505020204" pitchFamily="18" charset="0"/>
                          <a:ea typeface="+mj-ea"/>
                          <a:cs typeface="+mj-cs"/>
                        </a:rPr>
                        <a:t>génération de texte à partir de modèles pré entraînés</a:t>
                      </a:r>
                    </a:p>
                  </a:txBody>
                  <a:tcPr marL="9525" marR="9525" marT="9525" marB="0"/>
                </a:tc>
                <a:extLst>
                  <a:ext uri="{0D108BD9-81ED-4DB2-BD59-A6C34878D82A}">
                    <a16:rowId xmlns:a16="http://schemas.microsoft.com/office/drawing/2014/main" val="3691931660"/>
                  </a:ext>
                </a:extLst>
              </a:tr>
              <a:tr h="731728">
                <a:tc>
                  <a:txBody>
                    <a:bodyPr/>
                    <a:lstStyle/>
                    <a:p>
                      <a:pPr marL="0" algn="ctr" defTabSz="914400" rtl="0" eaLnBrk="1" fontAlgn="t" latinLnBrk="0" hangingPunct="1"/>
                      <a:r>
                        <a:rPr lang="fr-FR" sz="2400" b="1" kern="1200" dirty="0">
                          <a:solidFill>
                            <a:schemeClr val="tx1"/>
                          </a:solidFill>
                          <a:latin typeface="Bookman Old Style" panose="02050604050505020204" pitchFamily="18" charset="0"/>
                          <a:ea typeface="+mj-ea"/>
                          <a:cs typeface="+mj-cs"/>
                        </a:rPr>
                        <a:t>Restitution</a:t>
                      </a:r>
                    </a:p>
                  </a:txBody>
                  <a:tcPr marL="9525" marR="9525" marT="9525" marB="0"/>
                </a:tc>
                <a:tc>
                  <a:txBody>
                    <a:bodyPr/>
                    <a:lstStyle/>
                    <a:p>
                      <a:pPr algn="ctr" fontAlgn="t"/>
                      <a:r>
                        <a:rPr lang="fr-FR" sz="2400" kern="1200" dirty="0">
                          <a:solidFill>
                            <a:schemeClr val="tx1"/>
                          </a:solidFill>
                          <a:latin typeface="Bookman Old Style" panose="02050604050505020204" pitchFamily="18" charset="0"/>
                          <a:ea typeface="+mj-ea"/>
                          <a:cs typeface="+mj-cs"/>
                        </a:rPr>
                        <a:t>liste de pages web</a:t>
                      </a:r>
                    </a:p>
                  </a:txBody>
                  <a:tcPr marL="9525" marR="9525" marT="9525" marB="0"/>
                </a:tc>
                <a:tc>
                  <a:txBody>
                    <a:bodyPr/>
                    <a:lstStyle/>
                    <a:p>
                      <a:pPr algn="ctr" fontAlgn="t"/>
                      <a:r>
                        <a:rPr lang="fr-FR" sz="2400" kern="1200" dirty="0">
                          <a:solidFill>
                            <a:schemeClr val="tx1"/>
                          </a:solidFill>
                          <a:latin typeface="Bookman Old Style" panose="02050604050505020204" pitchFamily="18" charset="0"/>
                          <a:ea typeface="+mj-ea"/>
                          <a:cs typeface="+mj-cs"/>
                        </a:rPr>
                        <a:t>texte structuré</a:t>
                      </a:r>
                    </a:p>
                  </a:txBody>
                  <a:tcPr marL="9525" marR="9525" marT="9525" marB="0"/>
                </a:tc>
                <a:extLst>
                  <a:ext uri="{0D108BD9-81ED-4DB2-BD59-A6C34878D82A}">
                    <a16:rowId xmlns:a16="http://schemas.microsoft.com/office/drawing/2014/main" val="1073958353"/>
                  </a:ext>
                </a:extLst>
              </a:tr>
              <a:tr h="1093407">
                <a:tc>
                  <a:txBody>
                    <a:bodyPr/>
                    <a:lstStyle/>
                    <a:p>
                      <a:pPr marL="0" algn="ctr" defTabSz="914400" rtl="0" eaLnBrk="1" fontAlgn="t" latinLnBrk="0" hangingPunct="1"/>
                      <a:r>
                        <a:rPr lang="fr-FR" sz="2400" b="1" kern="1200" dirty="0">
                          <a:solidFill>
                            <a:schemeClr val="tx1"/>
                          </a:solidFill>
                          <a:latin typeface="Bookman Old Style" panose="02050604050505020204" pitchFamily="18" charset="0"/>
                          <a:ea typeface="+mj-ea"/>
                          <a:cs typeface="+mj-cs"/>
                        </a:rPr>
                        <a:t>Itération</a:t>
                      </a:r>
                    </a:p>
                  </a:txBody>
                  <a:tcPr marL="9525" marR="9525" marT="9525" marB="0"/>
                </a:tc>
                <a:tc>
                  <a:txBody>
                    <a:bodyPr/>
                    <a:lstStyle/>
                    <a:p>
                      <a:pPr algn="ctr" fontAlgn="t"/>
                      <a:r>
                        <a:rPr lang="fr-FR" sz="2400" kern="1200" dirty="0">
                          <a:solidFill>
                            <a:schemeClr val="tx1"/>
                          </a:solidFill>
                          <a:latin typeface="Bookman Old Style" panose="02050604050505020204" pitchFamily="18" charset="0"/>
                          <a:ea typeface="+mj-ea"/>
                          <a:cs typeface="+mj-cs"/>
                        </a:rPr>
                        <a:t>aucune</a:t>
                      </a:r>
                    </a:p>
                  </a:txBody>
                  <a:tcPr marL="9525" marR="9525" marT="9525" marB="0"/>
                </a:tc>
                <a:tc>
                  <a:txBody>
                    <a:bodyPr/>
                    <a:lstStyle/>
                    <a:p>
                      <a:pPr algn="ctr" fontAlgn="t"/>
                      <a:r>
                        <a:rPr lang="fr-FR" sz="2400" kern="1200" dirty="0">
                          <a:solidFill>
                            <a:schemeClr val="tx1"/>
                          </a:solidFill>
                          <a:latin typeface="Bookman Old Style" panose="02050604050505020204" pitchFamily="18" charset="0"/>
                          <a:ea typeface="+mj-ea"/>
                          <a:cs typeface="+mj-cs"/>
                        </a:rPr>
                        <a:t>conversation avec la mémoire de l'antériorité</a:t>
                      </a:r>
                    </a:p>
                  </a:txBody>
                  <a:tcPr marL="9525" marR="9525" marT="9525" marB="0"/>
                </a:tc>
                <a:extLst>
                  <a:ext uri="{0D108BD9-81ED-4DB2-BD59-A6C34878D82A}">
                    <a16:rowId xmlns:a16="http://schemas.microsoft.com/office/drawing/2014/main" val="3247834627"/>
                  </a:ext>
                </a:extLst>
              </a:tr>
            </a:tbl>
          </a:graphicData>
        </a:graphic>
      </p:graphicFrame>
      <p:sp>
        <p:nvSpPr>
          <p:cNvPr id="10" name="Espace réservé du numéro de diapositive 9"/>
          <p:cNvSpPr>
            <a:spLocks noGrp="1"/>
          </p:cNvSpPr>
          <p:nvPr>
            <p:ph type="sldNum" idx="3"/>
          </p:nvPr>
        </p:nvSpPr>
        <p:spPr/>
        <p:txBody>
          <a:bodyPr/>
          <a:lstStyle/>
          <a:p>
            <a:fld id="{781BBC9B-C74A-4B3A-8170-2DD15E7FF3AE}" type="slidenum">
              <a:rPr lang="fr-FR" smtClean="0"/>
              <a:t>27</a:t>
            </a:fld>
            <a:endParaRPr lang="fr-FR"/>
          </a:p>
        </p:txBody>
      </p:sp>
    </p:spTree>
    <p:extLst>
      <p:ext uri="{BB962C8B-B14F-4D97-AF65-F5344CB8AC3E}">
        <p14:creationId xmlns:p14="http://schemas.microsoft.com/office/powerpoint/2010/main" val="22015823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3945" y="2806262"/>
            <a:ext cx="8671034" cy="2253973"/>
          </a:xfrm>
        </p:spPr>
        <p:txBody>
          <a:bodyPr/>
          <a:lstStyle/>
          <a:p>
            <a:r>
              <a:rPr lang="fr-FR" dirty="0" smtClean="0">
                <a:solidFill>
                  <a:srgbClr val="FF0000"/>
                </a:solidFill>
              </a:rPr>
              <a:t>Nous passons à une partie plus pratique,</a:t>
            </a:r>
            <a:br>
              <a:rPr lang="fr-FR" dirty="0" smtClean="0">
                <a:solidFill>
                  <a:srgbClr val="FF0000"/>
                </a:solidFill>
              </a:rPr>
            </a:br>
            <a:r>
              <a:rPr lang="fr-FR" dirty="0" smtClean="0">
                <a:solidFill>
                  <a:srgbClr val="FF0000"/>
                </a:solidFill>
              </a:rPr>
              <a:t>N’hésitez pas à intervenir, </a:t>
            </a:r>
            <a:br>
              <a:rPr lang="fr-FR" dirty="0" smtClean="0">
                <a:solidFill>
                  <a:srgbClr val="FF0000"/>
                </a:solidFill>
              </a:rPr>
            </a:br>
            <a:r>
              <a:rPr lang="fr-FR" dirty="0" smtClean="0">
                <a:solidFill>
                  <a:srgbClr val="FF0000"/>
                </a:solidFill>
              </a:rPr>
              <a:t>à réagir, </a:t>
            </a:r>
            <a:br>
              <a:rPr lang="fr-FR" dirty="0" smtClean="0">
                <a:solidFill>
                  <a:srgbClr val="FF0000"/>
                </a:solidFill>
              </a:rPr>
            </a:br>
            <a:r>
              <a:rPr lang="fr-FR" dirty="0" smtClean="0">
                <a:solidFill>
                  <a:srgbClr val="FF0000"/>
                </a:solidFill>
              </a:rPr>
              <a:t>à demander une expérimentation </a:t>
            </a:r>
            <a:r>
              <a:rPr lang="fr-FR" dirty="0" smtClean="0"/>
              <a:t/>
            </a:r>
            <a:br>
              <a:rPr lang="fr-FR" dirty="0" smtClean="0"/>
            </a:br>
            <a:r>
              <a:rPr lang="fr-FR" dirty="0" smtClean="0"/>
              <a:t>  </a:t>
            </a:r>
            <a:endParaRPr lang="fr-FR" dirty="0"/>
          </a:p>
        </p:txBody>
      </p:sp>
      <p:sp>
        <p:nvSpPr>
          <p:cNvPr id="9" name="Espace réservé du numéro de diapositive 8"/>
          <p:cNvSpPr>
            <a:spLocks noGrp="1"/>
          </p:cNvSpPr>
          <p:nvPr>
            <p:ph type="sldNum" idx="3"/>
          </p:nvPr>
        </p:nvSpPr>
        <p:spPr/>
        <p:txBody>
          <a:bodyPr/>
          <a:lstStyle/>
          <a:p>
            <a:fld id="{781BBC9B-C74A-4B3A-8170-2DD15E7FF3AE}" type="slidenum">
              <a:rPr lang="fr-FR" smtClean="0"/>
              <a:t>28</a:t>
            </a:fld>
            <a:endParaRPr lang="fr-FR"/>
          </a:p>
        </p:txBody>
      </p:sp>
    </p:spTree>
    <p:extLst>
      <p:ext uri="{BB962C8B-B14F-4D97-AF65-F5344CB8AC3E}">
        <p14:creationId xmlns:p14="http://schemas.microsoft.com/office/powerpoint/2010/main" val="28117228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765" y="582974"/>
            <a:ext cx="11117179" cy="2015847"/>
          </a:xfrm>
          <a:solidFill>
            <a:schemeClr val="accent2">
              <a:lumMod val="90000"/>
              <a:lumOff val="10000"/>
            </a:schemeClr>
          </a:solidFill>
        </p:spPr>
        <p:txBody>
          <a:bodyPr/>
          <a:lstStyle/>
          <a:p>
            <a:pPr algn="ctr"/>
            <a:r>
              <a:rPr lang="fr-FR" dirty="0" smtClean="0">
                <a:solidFill>
                  <a:schemeClr val="bg1"/>
                </a:solidFill>
                <a:latin typeface="Bookman Old Style" panose="02050604050505020204" pitchFamily="18" charset="0"/>
              </a:rPr>
              <a:t>  IA génératives :</a:t>
            </a:r>
            <a:br>
              <a:rPr lang="fr-FR" dirty="0" smtClean="0">
                <a:solidFill>
                  <a:schemeClr val="bg1"/>
                </a:solidFill>
                <a:latin typeface="Bookman Old Style" panose="02050604050505020204" pitchFamily="18" charset="0"/>
              </a:rPr>
            </a:br>
            <a:r>
              <a:rPr lang="fr-FR" dirty="0" smtClean="0">
                <a:solidFill>
                  <a:schemeClr val="bg1"/>
                </a:solidFill>
                <a:latin typeface="Bookman Old Style" panose="02050604050505020204" pitchFamily="18" charset="0"/>
              </a:rPr>
              <a:t>ChatGPT, Gemini, </a:t>
            </a:r>
            <a:r>
              <a:rPr lang="fr-FR" dirty="0" err="1" smtClean="0">
                <a:solidFill>
                  <a:schemeClr val="bg1"/>
                </a:solidFill>
                <a:latin typeface="Bookman Old Style" panose="02050604050505020204" pitchFamily="18" charset="0"/>
              </a:rPr>
              <a:t>Copilot</a:t>
            </a:r>
            <a:r>
              <a:rPr lang="fr-FR" dirty="0" smtClean="0">
                <a:solidFill>
                  <a:schemeClr val="bg1"/>
                </a:solidFill>
                <a:latin typeface="Bookman Old Style" panose="02050604050505020204" pitchFamily="18" charset="0"/>
              </a:rPr>
              <a:t> et les textes</a:t>
            </a:r>
            <a:endParaRPr lang="fr-FR" dirty="0">
              <a:solidFill>
                <a:schemeClr val="bg1"/>
              </a:solidFill>
              <a:latin typeface="Bookman Old Style" panose="02050604050505020204" pitchFamily="18" charset="0"/>
            </a:endParaRPr>
          </a:p>
        </p:txBody>
      </p:sp>
      <p:sp>
        <p:nvSpPr>
          <p:cNvPr id="5" name="Rectangle 2"/>
          <p:cNvSpPr txBox="1">
            <a:spLocks noChangeArrowheads="1"/>
          </p:cNvSpPr>
          <p:nvPr/>
        </p:nvSpPr>
        <p:spPr>
          <a:xfrm>
            <a:off x="1283536" y="3492082"/>
            <a:ext cx="8388350" cy="739775"/>
          </a:xfrm>
          <a:prstGeom prst="rect">
            <a:avLst/>
          </a:prstGeom>
          <a:solidFill>
            <a:schemeClr val="accent1">
              <a:lumMod val="50000"/>
            </a:schemeClr>
          </a:solidFill>
          <a:ln w="0">
            <a:noFill/>
          </a:ln>
        </p:spPr>
        <p:txBody>
          <a:bodyPr lIns="90000" tIns="45000" rIns="90000" bIns="4500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fr-FR" altLang="fr-FR" dirty="0" smtClean="0">
                <a:solidFill>
                  <a:schemeClr val="bg1"/>
                </a:solidFill>
                <a:latin typeface="Bookman Old Style" panose="02050604050505020204" pitchFamily="18" charset="0"/>
              </a:rPr>
              <a:t>Textes existants</a:t>
            </a:r>
          </a:p>
        </p:txBody>
      </p:sp>
      <p:sp>
        <p:nvSpPr>
          <p:cNvPr id="6" name="Rectangle 2"/>
          <p:cNvSpPr txBox="1">
            <a:spLocks noChangeArrowheads="1"/>
          </p:cNvSpPr>
          <p:nvPr/>
        </p:nvSpPr>
        <p:spPr>
          <a:xfrm>
            <a:off x="1291557" y="4847641"/>
            <a:ext cx="8388350" cy="855328"/>
          </a:xfrm>
          <a:prstGeom prst="rect">
            <a:avLst/>
          </a:prstGeom>
          <a:solidFill>
            <a:schemeClr val="accent1">
              <a:lumMod val="50000"/>
            </a:schemeClr>
          </a:solidFill>
          <a:ln w="0">
            <a:solidFill>
              <a:schemeClr val="accent1"/>
            </a:solidFill>
          </a:ln>
        </p:spPr>
        <p:txBody>
          <a:bodyPr lIns="90000" tIns="45000" rIns="90000" bIns="4500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fr-FR" altLang="fr-FR" dirty="0" smtClean="0">
                <a:solidFill>
                  <a:schemeClr val="bg1"/>
                </a:solidFill>
                <a:latin typeface="Bookman Old Style" panose="02050604050505020204" pitchFamily="18" charset="0"/>
              </a:rPr>
              <a:t>Création de textes</a:t>
            </a:r>
          </a:p>
        </p:txBody>
      </p:sp>
      <p:sp>
        <p:nvSpPr>
          <p:cNvPr id="11" name="Espace réservé du numéro de diapositive 10"/>
          <p:cNvSpPr>
            <a:spLocks noGrp="1"/>
          </p:cNvSpPr>
          <p:nvPr>
            <p:ph type="sldNum" idx="3"/>
          </p:nvPr>
        </p:nvSpPr>
        <p:spPr/>
        <p:txBody>
          <a:bodyPr/>
          <a:lstStyle/>
          <a:p>
            <a:fld id="{781BBC9B-C74A-4B3A-8170-2DD15E7FF3AE}" type="slidenum">
              <a:rPr lang="fr-FR" smtClean="0"/>
              <a:t>29</a:t>
            </a:fld>
            <a:endParaRPr lang="fr-FR"/>
          </a:p>
        </p:txBody>
      </p:sp>
    </p:spTree>
    <p:extLst>
      <p:ext uri="{BB962C8B-B14F-4D97-AF65-F5344CB8AC3E}">
        <p14:creationId xmlns:p14="http://schemas.microsoft.com/office/powerpoint/2010/main" val="15117145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2431" y="1160491"/>
            <a:ext cx="11301021" cy="1053319"/>
          </a:xfrm>
          <a:solidFill>
            <a:schemeClr val="accent2">
              <a:lumMod val="90000"/>
              <a:lumOff val="10000"/>
            </a:schemeClr>
          </a:solidFill>
        </p:spPr>
        <p:txBody>
          <a:bodyPr/>
          <a:lstStyle/>
          <a:p>
            <a:r>
              <a:rPr lang="fr-FR" dirty="0">
                <a:solidFill>
                  <a:schemeClr val="bg1"/>
                </a:solidFill>
                <a:latin typeface="Bookman Old Style" panose="02050604050505020204" pitchFamily="18" charset="0"/>
              </a:rPr>
              <a:t>Introduction sur l’Intelligence artificielle</a:t>
            </a:r>
          </a:p>
        </p:txBody>
      </p:sp>
      <p:sp>
        <p:nvSpPr>
          <p:cNvPr id="5" name="Rectangle 2"/>
          <p:cNvSpPr txBox="1">
            <a:spLocks noChangeArrowheads="1"/>
          </p:cNvSpPr>
          <p:nvPr/>
        </p:nvSpPr>
        <p:spPr>
          <a:xfrm>
            <a:off x="1211346" y="2553620"/>
            <a:ext cx="8388350" cy="739775"/>
          </a:xfrm>
          <a:prstGeom prst="rect">
            <a:avLst/>
          </a:prstGeom>
          <a:solidFill>
            <a:schemeClr val="accent1">
              <a:lumMod val="75000"/>
            </a:schemeClr>
          </a:solidFill>
          <a:ln w="0">
            <a:noFill/>
          </a:ln>
        </p:spPr>
        <p:txBody>
          <a:bodyPr lIns="90000" tIns="45000" rIns="90000" bIns="4500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fr-FR" altLang="fr-FR" dirty="0" smtClean="0">
                <a:solidFill>
                  <a:schemeClr val="bg1"/>
                </a:solidFill>
                <a:latin typeface="Bookman Old Style" panose="02050604050505020204" pitchFamily="18" charset="0"/>
              </a:rPr>
              <a:t>L’Intelligence artificielle ?</a:t>
            </a:r>
          </a:p>
        </p:txBody>
      </p:sp>
      <p:sp>
        <p:nvSpPr>
          <p:cNvPr id="6" name="Rectangle 2"/>
          <p:cNvSpPr txBox="1">
            <a:spLocks noChangeArrowheads="1"/>
          </p:cNvSpPr>
          <p:nvPr/>
        </p:nvSpPr>
        <p:spPr>
          <a:xfrm>
            <a:off x="1243431" y="4631073"/>
            <a:ext cx="8388350" cy="855328"/>
          </a:xfrm>
          <a:prstGeom prst="rect">
            <a:avLst/>
          </a:prstGeom>
          <a:solidFill>
            <a:schemeClr val="accent1">
              <a:lumMod val="75000"/>
            </a:schemeClr>
          </a:solidFill>
          <a:ln w="0">
            <a:solidFill>
              <a:schemeClr val="accent1"/>
            </a:solidFill>
          </a:ln>
        </p:spPr>
        <p:txBody>
          <a:bodyPr lIns="90000" tIns="45000" rIns="90000" bIns="4500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fr-FR" altLang="fr-FR" dirty="0" smtClean="0">
                <a:solidFill>
                  <a:schemeClr val="bg1"/>
                </a:solidFill>
                <a:latin typeface="Bookman Old Style" panose="02050604050505020204" pitchFamily="18" charset="0"/>
              </a:rPr>
              <a:t>Moteur de recherche ou IA?</a:t>
            </a:r>
          </a:p>
        </p:txBody>
      </p:sp>
      <p:sp>
        <p:nvSpPr>
          <p:cNvPr id="7" name="Rectangle 2"/>
          <p:cNvSpPr txBox="1">
            <a:spLocks noChangeArrowheads="1"/>
          </p:cNvSpPr>
          <p:nvPr/>
        </p:nvSpPr>
        <p:spPr>
          <a:xfrm>
            <a:off x="1219367" y="3596357"/>
            <a:ext cx="8388350" cy="739775"/>
          </a:xfrm>
          <a:prstGeom prst="rect">
            <a:avLst/>
          </a:prstGeom>
          <a:solidFill>
            <a:schemeClr val="accent1">
              <a:lumMod val="75000"/>
            </a:schemeClr>
          </a:solidFill>
          <a:ln w="0">
            <a:noFill/>
          </a:ln>
        </p:spPr>
        <p:txBody>
          <a:bodyPr lIns="90000" tIns="45000" rIns="90000" bIns="4500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fr-FR" altLang="fr-FR" dirty="0" smtClean="0">
                <a:solidFill>
                  <a:schemeClr val="bg1"/>
                </a:solidFill>
                <a:latin typeface="Bookman Old Style" panose="02050604050505020204" pitchFamily="18" charset="0"/>
              </a:rPr>
              <a:t>ChatGPT, Gemini, </a:t>
            </a:r>
            <a:r>
              <a:rPr lang="fr-FR" altLang="fr-FR" dirty="0" err="1" smtClean="0">
                <a:solidFill>
                  <a:schemeClr val="bg1"/>
                </a:solidFill>
                <a:latin typeface="Bookman Old Style" panose="02050604050505020204" pitchFamily="18" charset="0"/>
              </a:rPr>
              <a:t>Copilot</a:t>
            </a:r>
            <a:r>
              <a:rPr lang="fr-FR" altLang="fr-FR" dirty="0" smtClean="0">
                <a:solidFill>
                  <a:schemeClr val="bg1"/>
                </a:solidFill>
                <a:latin typeface="Bookman Old Style" panose="02050604050505020204" pitchFamily="18" charset="0"/>
              </a:rPr>
              <a:t>…</a:t>
            </a:r>
          </a:p>
        </p:txBody>
      </p:sp>
      <p:sp>
        <p:nvSpPr>
          <p:cNvPr id="13" name="Espace réservé du numéro de diapositive 12"/>
          <p:cNvSpPr>
            <a:spLocks noGrp="1"/>
          </p:cNvSpPr>
          <p:nvPr>
            <p:ph type="sldNum" idx="3"/>
          </p:nvPr>
        </p:nvSpPr>
        <p:spPr/>
        <p:txBody>
          <a:bodyPr/>
          <a:lstStyle/>
          <a:p>
            <a:fld id="{781BBC9B-C74A-4B3A-8170-2DD15E7FF3AE}" type="slidenum">
              <a:rPr lang="fr-FR" smtClean="0"/>
              <a:t>3</a:t>
            </a:fld>
            <a:endParaRPr lang="fr-FR"/>
          </a:p>
        </p:txBody>
      </p:sp>
    </p:spTree>
    <p:extLst>
      <p:ext uri="{BB962C8B-B14F-4D97-AF65-F5344CB8AC3E}">
        <p14:creationId xmlns:p14="http://schemas.microsoft.com/office/powerpoint/2010/main" val="10075975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p:nvPr>
        </p:nvPicPr>
        <p:blipFill>
          <a:blip r:embed="rId3">
            <a:extLst>
              <a:ext uri="{28A0092B-C50C-407E-A947-70E740481C1C}">
                <a14:useLocalDpi xmlns:a14="http://schemas.microsoft.com/office/drawing/2010/main" val="0"/>
              </a:ext>
            </a:extLst>
          </a:blip>
          <a:stretch>
            <a:fillRect/>
          </a:stretch>
        </p:blipFill>
        <p:spPr>
          <a:xfrm>
            <a:off x="1311943" y="1444416"/>
            <a:ext cx="2654823" cy="1876299"/>
          </a:xfrm>
        </p:spPr>
      </p:pic>
      <p:sp>
        <p:nvSpPr>
          <p:cNvPr id="4" name="Rectangle 2"/>
          <p:cNvSpPr txBox="1">
            <a:spLocks noChangeArrowheads="1"/>
          </p:cNvSpPr>
          <p:nvPr/>
        </p:nvSpPr>
        <p:spPr>
          <a:xfrm>
            <a:off x="633830" y="508868"/>
            <a:ext cx="8388350" cy="739775"/>
          </a:xfrm>
          <a:prstGeom prst="rect">
            <a:avLst/>
          </a:prstGeom>
          <a:solidFill>
            <a:schemeClr val="accent1">
              <a:lumMod val="50000"/>
            </a:schemeClr>
          </a:solidFill>
          <a:ln w="0">
            <a:noFill/>
          </a:ln>
        </p:spPr>
        <p:txBody>
          <a:bodyPr lIns="90000" tIns="45000" rIns="90000" bIns="4500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fr-FR" altLang="fr-FR" dirty="0" smtClean="0">
                <a:solidFill>
                  <a:schemeClr val="bg1"/>
                </a:solidFill>
                <a:latin typeface="Bookman Old Style" panose="02050604050505020204" pitchFamily="18" charset="0"/>
              </a:rPr>
              <a:t>Textes existants</a:t>
            </a: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7842" y="1828800"/>
            <a:ext cx="3153021" cy="1771698"/>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5726" y="3922295"/>
            <a:ext cx="3336756" cy="2502567"/>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9951" y="4666724"/>
            <a:ext cx="2573755" cy="1156561"/>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7046" y="3537285"/>
            <a:ext cx="2282278" cy="3320715"/>
          </a:xfrm>
          <a:prstGeom prst="rect">
            <a:avLst/>
          </a:prstGeom>
        </p:spPr>
      </p:pic>
      <p:sp>
        <p:nvSpPr>
          <p:cNvPr id="2" name="Rectangle 1">
            <a:hlinkClick r:id="rId8"/>
          </p:cNvPr>
          <p:cNvSpPr/>
          <p:nvPr/>
        </p:nvSpPr>
        <p:spPr>
          <a:xfrm>
            <a:off x="7291754" y="4454769"/>
            <a:ext cx="2344615" cy="15474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numéro de diapositive 14"/>
          <p:cNvSpPr>
            <a:spLocks noGrp="1"/>
          </p:cNvSpPr>
          <p:nvPr>
            <p:ph type="sldNum" idx="3"/>
          </p:nvPr>
        </p:nvSpPr>
        <p:spPr/>
        <p:txBody>
          <a:bodyPr/>
          <a:lstStyle/>
          <a:p>
            <a:fld id="{781BBC9B-C74A-4B3A-8170-2DD15E7FF3AE}" type="slidenum">
              <a:rPr lang="fr-FR" smtClean="0"/>
              <a:t>30</a:t>
            </a:fld>
            <a:endParaRPr lang="fr-FR"/>
          </a:p>
        </p:txBody>
      </p:sp>
    </p:spTree>
    <p:extLst>
      <p:ext uri="{BB962C8B-B14F-4D97-AF65-F5344CB8AC3E}">
        <p14:creationId xmlns:p14="http://schemas.microsoft.com/office/powerpoint/2010/main" val="25211382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203261"/>
            <a:ext cx="9073662" cy="1144800"/>
          </a:xfrm>
          <a:ln>
            <a:solidFill>
              <a:schemeClr val="tx1"/>
            </a:solidFill>
          </a:ln>
        </p:spPr>
        <p:txBody>
          <a:bodyPr/>
          <a:lstStyle/>
          <a:p>
            <a:r>
              <a:rPr lang="fr-FR" dirty="0" smtClean="0"/>
              <a:t>Reformulation d’un texte par Gemini</a:t>
            </a:r>
            <a:endParaRPr lang="fr-FR" dirty="0"/>
          </a:p>
        </p:txBody>
      </p:sp>
      <p:sp>
        <p:nvSpPr>
          <p:cNvPr id="3" name="Espace réservé du contenu 2"/>
          <p:cNvSpPr>
            <a:spLocks noGrp="1"/>
          </p:cNvSpPr>
          <p:nvPr>
            <p:ph/>
          </p:nvPr>
        </p:nvSpPr>
        <p:spPr>
          <a:xfrm>
            <a:off x="609480" y="1604520"/>
            <a:ext cx="10972440" cy="5253480"/>
          </a:xfrm>
        </p:spPr>
        <p:txBody>
          <a:bodyPr>
            <a:normAutofit fontScale="55000" lnSpcReduction="20000"/>
          </a:bodyPr>
          <a:lstStyle/>
          <a:p>
            <a:endParaRPr lang="fr-FR" dirty="0" smtClean="0"/>
          </a:p>
          <a:p>
            <a:endParaRPr lang="fr-FR" dirty="0"/>
          </a:p>
          <a:p>
            <a:endParaRPr lang="fr-FR" dirty="0" smtClean="0"/>
          </a:p>
          <a:p>
            <a:endParaRPr lang="fr-FR" dirty="0"/>
          </a:p>
          <a:p>
            <a:endParaRPr lang="fr-FR" dirty="0" smtClean="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r>
              <a:rPr lang="fr-FR" sz="5100" dirty="0" smtClean="0">
                <a:latin typeface="Bookman Old Style" panose="02050604050505020204" pitchFamily="18" charset="0"/>
                <a:hlinkClick r:id="rId3"/>
              </a:rPr>
              <a:t>Notre page actuelle</a:t>
            </a:r>
          </a:p>
          <a:p>
            <a:endParaRPr lang="fr-FR" sz="5100" dirty="0" smtClean="0">
              <a:latin typeface="Bookman Old Style" panose="02050604050505020204" pitchFamily="18" charset="0"/>
              <a:hlinkClick r:id="rId3"/>
            </a:endParaRPr>
          </a:p>
          <a:p>
            <a:r>
              <a:rPr lang="fr-FR" sz="5100" dirty="0" smtClean="0">
                <a:latin typeface="Bookman Old Style" panose="02050604050505020204" pitchFamily="18" charset="0"/>
                <a:hlinkClick r:id="rId3"/>
              </a:rPr>
              <a:t>Gemini : texte</a:t>
            </a:r>
            <a:r>
              <a:rPr lang="fr-FR" sz="5100" dirty="0" smtClean="0">
                <a:latin typeface="Bookman Old Style" panose="02050604050505020204" pitchFamily="18" charset="0"/>
                <a:hlinkClick r:id="rId4"/>
              </a:rPr>
              <a:t>https</a:t>
            </a:r>
            <a:r>
              <a:rPr lang="fr-FR" sz="5100" dirty="0">
                <a:latin typeface="Bookman Old Style" panose="02050604050505020204" pitchFamily="18" charset="0"/>
                <a:hlinkClick r:id="rId4"/>
              </a:rPr>
              <a:t>://</a:t>
            </a:r>
            <a:r>
              <a:rPr lang="fr-FR" sz="5100" dirty="0" smtClean="0">
                <a:latin typeface="Bookman Old Style" panose="02050604050505020204" pitchFamily="18" charset="0"/>
                <a:hlinkClick r:id="rId4"/>
              </a:rPr>
              <a:t>gemini.google.com/app/06f4f7ec3c8f54ef</a:t>
            </a:r>
            <a:r>
              <a:rPr lang="fr-FR" sz="5100" dirty="0" smtClean="0">
                <a:latin typeface="Bookman Old Style" panose="02050604050505020204" pitchFamily="18" charset="0"/>
              </a:rPr>
              <a:t> </a:t>
            </a:r>
          </a:p>
          <a:p>
            <a:endParaRPr lang="fr-FR" sz="5100" dirty="0" smtClean="0">
              <a:latin typeface="Bookman Old Style" panose="02050604050505020204" pitchFamily="18" charset="0"/>
            </a:endParaRPr>
          </a:p>
          <a:p>
            <a:r>
              <a:rPr lang="fr-FR" sz="5100" dirty="0" smtClean="0">
                <a:latin typeface="Bookman Old Style" panose="02050604050505020204" pitchFamily="18" charset="0"/>
              </a:rPr>
              <a:t>Autre formulation par Gemini dans un style humoristique</a:t>
            </a:r>
          </a:p>
          <a:p>
            <a:endParaRPr lang="fr-FR" dirty="0"/>
          </a:p>
        </p:txBody>
      </p:sp>
      <p:pic>
        <p:nvPicPr>
          <p:cNvPr id="4" name="Espace réservé du contenu 3"/>
          <p:cNvPicPr>
            <a:picLocks noChangeAspect="1"/>
          </p:cNvPicPr>
          <p:nvPr/>
        </p:nvPicPr>
        <p:blipFill>
          <a:blip r:embed="rId5"/>
          <a:stretch>
            <a:fillRect/>
          </a:stretch>
        </p:blipFill>
        <p:spPr>
          <a:xfrm>
            <a:off x="2251599" y="1562786"/>
            <a:ext cx="5783646" cy="2872672"/>
          </a:xfrm>
          <a:prstGeom prst="rect">
            <a:avLst/>
          </a:prstGeom>
          <a:noFill/>
          <a:ln w="0">
            <a:noFill/>
          </a:ln>
        </p:spPr>
      </p:pic>
      <p:sp>
        <p:nvSpPr>
          <p:cNvPr id="11" name="Espace réservé du numéro de diapositive 10"/>
          <p:cNvSpPr>
            <a:spLocks noGrp="1"/>
          </p:cNvSpPr>
          <p:nvPr>
            <p:ph type="sldNum" idx="3"/>
          </p:nvPr>
        </p:nvSpPr>
        <p:spPr/>
        <p:txBody>
          <a:bodyPr/>
          <a:lstStyle/>
          <a:p>
            <a:fld id="{781BBC9B-C74A-4B3A-8170-2DD15E7FF3AE}" type="slidenum">
              <a:rPr lang="fr-FR" smtClean="0"/>
              <a:t>31</a:t>
            </a:fld>
            <a:endParaRPr lang="fr-FR"/>
          </a:p>
        </p:txBody>
      </p:sp>
    </p:spTree>
    <p:extLst>
      <p:ext uri="{BB962C8B-B14F-4D97-AF65-F5344CB8AC3E}">
        <p14:creationId xmlns:p14="http://schemas.microsoft.com/office/powerpoint/2010/main" val="38623096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p:nvPr>
        </p:nvSpPr>
        <p:spPr>
          <a:xfrm>
            <a:off x="416974" y="641994"/>
            <a:ext cx="9424858" cy="6216006"/>
          </a:xfrm>
        </p:spPr>
        <p:txBody>
          <a:bodyPr>
            <a:normAutofit/>
          </a:bodyPr>
          <a:lstStyle/>
          <a:p>
            <a:pPr marL="0" indent="0">
              <a:buNone/>
            </a:pPr>
            <a:endParaRPr lang="fr-FR" sz="2800" b="1" dirty="0" smtClean="0">
              <a:solidFill>
                <a:srgbClr val="C00000"/>
              </a:solidFill>
              <a:latin typeface="Bookman Old Style" panose="02050604050505020204" pitchFamily="18" charset="0"/>
            </a:endParaRPr>
          </a:p>
          <a:p>
            <a:pPr marL="0" indent="0">
              <a:buNone/>
            </a:pPr>
            <a:r>
              <a:rPr lang="fr-FR" sz="2800" b="1" dirty="0" smtClean="0">
                <a:solidFill>
                  <a:srgbClr val="C00000"/>
                </a:solidFill>
                <a:latin typeface="Bookman Old Style" panose="02050604050505020204" pitchFamily="18" charset="0"/>
              </a:rPr>
              <a:t>Autre formulation en style humoristique</a:t>
            </a:r>
            <a:endParaRPr lang="fr-FR" sz="2800" b="1" dirty="0">
              <a:solidFill>
                <a:srgbClr val="C00000"/>
              </a:solidFill>
              <a:latin typeface="Bookman Old Style" panose="02050604050505020204" pitchFamily="18" charset="0"/>
            </a:endParaRPr>
          </a:p>
          <a:p>
            <a:pPr marL="0" indent="0">
              <a:buNone/>
            </a:pPr>
            <a:endParaRPr lang="fr-FR" sz="2800" b="1" dirty="0" smtClean="0">
              <a:latin typeface="Bookman Old Style" panose="02050604050505020204" pitchFamily="18" charset="0"/>
            </a:endParaRPr>
          </a:p>
          <a:p>
            <a:pPr marL="0" indent="0">
              <a:buNone/>
            </a:pPr>
            <a:r>
              <a:rPr lang="fr-FR" sz="2800" b="1" dirty="0" smtClean="0">
                <a:latin typeface="Bookman Old Style" panose="02050604050505020204" pitchFamily="18" charset="0"/>
              </a:rPr>
              <a:t>La </a:t>
            </a:r>
            <a:r>
              <a:rPr lang="fr-FR" sz="2800" b="1" dirty="0">
                <a:latin typeface="Bookman Old Style" panose="02050604050505020204" pitchFamily="18" charset="0"/>
              </a:rPr>
              <a:t>Bible ? Plus qu'un bouquin poussiéreux !</a:t>
            </a:r>
            <a:endParaRPr lang="fr-FR" sz="2800" dirty="0">
              <a:latin typeface="Bookman Old Style" panose="02050604050505020204" pitchFamily="18" charset="0"/>
            </a:endParaRPr>
          </a:p>
          <a:p>
            <a:r>
              <a:rPr lang="fr-FR" sz="2800" dirty="0">
                <a:latin typeface="Bookman Old Style" panose="02050604050505020204" pitchFamily="18" charset="0"/>
              </a:rPr>
              <a:t>Vous croyez que la Bible, c'est ringard ? Détrompez-vous ! C'est un véritable best-seller de l'Antiquité, rempli de rebondissements, de personnages hauts en couleur et de débats qui feraient pâlir n'importe quel talk-show moderne</a:t>
            </a:r>
            <a:r>
              <a:rPr lang="fr-FR" sz="2800" dirty="0" smtClean="0">
                <a:latin typeface="Bookman Old Style" panose="02050604050505020204" pitchFamily="18" charset="0"/>
              </a:rPr>
              <a:t>.</a:t>
            </a:r>
          </a:p>
          <a:p>
            <a:endParaRPr lang="fr-FR" sz="2800" dirty="0">
              <a:latin typeface="Bookman Old Style" panose="02050604050505020204" pitchFamily="18" charset="0"/>
            </a:endParaRPr>
          </a:p>
          <a:p>
            <a:pPr marL="0" indent="0">
              <a:buNone/>
            </a:pPr>
            <a:r>
              <a:rPr lang="fr-FR" sz="2800" b="1" dirty="0">
                <a:latin typeface="Bookman Old Style" panose="02050604050505020204" pitchFamily="18" charset="0"/>
              </a:rPr>
              <a:t>Paul de Tarse : le </a:t>
            </a:r>
            <a:r>
              <a:rPr lang="fr-FR" sz="2800" b="1" dirty="0" err="1">
                <a:latin typeface="Bookman Old Style" panose="02050604050505020204" pitchFamily="18" charset="0"/>
              </a:rPr>
              <a:t>bad</a:t>
            </a:r>
            <a:r>
              <a:rPr lang="fr-FR" sz="2800" b="1" dirty="0">
                <a:latin typeface="Bookman Old Style" panose="02050604050505020204" pitchFamily="18" charset="0"/>
              </a:rPr>
              <a:t> boy de l'époque</a:t>
            </a:r>
            <a:endParaRPr lang="fr-FR" sz="2800" dirty="0">
              <a:latin typeface="Bookman Old Style" panose="02050604050505020204" pitchFamily="18" charset="0"/>
            </a:endParaRPr>
          </a:p>
          <a:p>
            <a:r>
              <a:rPr lang="fr-FR" sz="2800" dirty="0">
                <a:latin typeface="Bookman Old Style" panose="02050604050505020204" pitchFamily="18" charset="0"/>
              </a:rPr>
              <a:t>Et si on vous disait qu'un des personnages les plus influents de la Bible était en réalité un rebelle, un genre de rock star de l'époque ? C'est le cas de Paul de Tarse, un type qui a tout plaqué pour suivre sa foi et qui a fini par secouer le monde antique.</a:t>
            </a:r>
          </a:p>
          <a:p>
            <a:endParaRPr lang="fr-FR" dirty="0">
              <a:latin typeface="Bookman Old Style" panose="02050604050505020204" pitchFamily="18" charset="0"/>
            </a:endParaRPr>
          </a:p>
          <a:p>
            <a:pPr marL="0" indent="0">
              <a:buNone/>
            </a:pPr>
            <a:endParaRPr lang="fr-FR" dirty="0">
              <a:latin typeface="Bookman Old Style" panose="02050604050505020204" pitchFamily="18" charset="0"/>
            </a:endParaRPr>
          </a:p>
        </p:txBody>
      </p:sp>
      <p:sp>
        <p:nvSpPr>
          <p:cNvPr id="9" name="Espace réservé du numéro de diapositive 8"/>
          <p:cNvSpPr>
            <a:spLocks noGrp="1"/>
          </p:cNvSpPr>
          <p:nvPr>
            <p:ph type="sldNum" idx="3"/>
          </p:nvPr>
        </p:nvSpPr>
        <p:spPr/>
        <p:txBody>
          <a:bodyPr/>
          <a:lstStyle/>
          <a:p>
            <a:fld id="{781BBC9B-C74A-4B3A-8170-2DD15E7FF3AE}" type="slidenum">
              <a:rPr lang="fr-FR" smtClean="0"/>
              <a:t>32</a:t>
            </a:fld>
            <a:endParaRPr lang="fr-FR"/>
          </a:p>
        </p:txBody>
      </p:sp>
    </p:spTree>
    <p:extLst>
      <p:ext uri="{BB962C8B-B14F-4D97-AF65-F5344CB8AC3E}">
        <p14:creationId xmlns:p14="http://schemas.microsoft.com/office/powerpoint/2010/main" val="6260585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p:nvPr>
        </p:nvSpPr>
        <p:spPr>
          <a:xfrm>
            <a:off x="433137" y="312821"/>
            <a:ext cx="11148783" cy="6858000"/>
          </a:xfrm>
          <a:solidFill>
            <a:schemeClr val="bg1"/>
          </a:solidFill>
        </p:spPr>
        <p:txBody>
          <a:bodyPr>
            <a:normAutofit/>
          </a:bodyPr>
          <a:lstStyle/>
          <a:p>
            <a:pPr marL="0" indent="0">
              <a:buNone/>
            </a:pPr>
            <a:r>
              <a:rPr lang="fr-FR" sz="2800" b="1" dirty="0">
                <a:latin typeface="Bookman Old Style" panose="02050604050505020204" pitchFamily="18" charset="0"/>
              </a:rPr>
              <a:t>Rejoignez notre atelier pour une plongée au cœur de l'histoire</a:t>
            </a:r>
            <a:endParaRPr lang="fr-FR" sz="2800" dirty="0">
              <a:latin typeface="Bookman Old Style" panose="02050604050505020204" pitchFamily="18" charset="0"/>
            </a:endParaRPr>
          </a:p>
          <a:p>
            <a:pPr marL="0" indent="0">
              <a:buNone/>
            </a:pPr>
            <a:r>
              <a:rPr lang="fr-FR" sz="2800" dirty="0">
                <a:latin typeface="Bookman Old Style" panose="02050604050505020204" pitchFamily="18" charset="0"/>
              </a:rPr>
              <a:t>Dans notre atelier, on décortiquera ensemble la vie et les écrits de ce personnage hors du commun. On vous promet :</a:t>
            </a:r>
          </a:p>
          <a:p>
            <a:pPr marL="457200" lvl="0" indent="-457200">
              <a:buFont typeface="Arial" panose="020B0604020202020204" pitchFamily="34" charset="0"/>
              <a:buChar char="•"/>
            </a:pPr>
            <a:r>
              <a:rPr lang="fr-FR" sz="2800" b="1" dirty="0">
                <a:latin typeface="Bookman Old Style" panose="02050604050505020204" pitchFamily="18" charset="0"/>
              </a:rPr>
              <a:t>Des débats enflammés:</a:t>
            </a:r>
            <a:r>
              <a:rPr lang="fr-FR" sz="2800" dirty="0">
                <a:latin typeface="Bookman Old Style" panose="02050604050505020204" pitchFamily="18" charset="0"/>
              </a:rPr>
              <a:t> Prêts à défendre vos idées ?</a:t>
            </a:r>
          </a:p>
          <a:p>
            <a:pPr marL="457200" lvl="0" indent="-457200">
              <a:buFont typeface="Arial" panose="020B0604020202020204" pitchFamily="34" charset="0"/>
              <a:buChar char="•"/>
            </a:pPr>
            <a:r>
              <a:rPr lang="fr-FR" sz="2800" b="1" dirty="0">
                <a:latin typeface="Bookman Old Style" panose="02050604050505020204" pitchFamily="18" charset="0"/>
              </a:rPr>
              <a:t>Des fous rires garantis:</a:t>
            </a:r>
            <a:r>
              <a:rPr lang="fr-FR" sz="2800" dirty="0">
                <a:latin typeface="Bookman Old Style" panose="02050604050505020204" pitchFamily="18" charset="0"/>
              </a:rPr>
              <a:t> L'humour, c'est la clé pour mieux comprendre !</a:t>
            </a:r>
          </a:p>
          <a:p>
            <a:pPr marL="457200" lvl="0" indent="-457200">
              <a:buFont typeface="Arial" panose="020B0604020202020204" pitchFamily="34" charset="0"/>
              <a:buChar char="•"/>
            </a:pPr>
            <a:r>
              <a:rPr lang="fr-FR" sz="2800" b="1" dirty="0">
                <a:latin typeface="Bookman Old Style" panose="02050604050505020204" pitchFamily="18" charset="0"/>
              </a:rPr>
              <a:t>Une ambiance conviviale:</a:t>
            </a:r>
            <a:r>
              <a:rPr lang="fr-FR" sz="2800" dirty="0">
                <a:latin typeface="Bookman Old Style" panose="02050604050505020204" pitchFamily="18" charset="0"/>
              </a:rPr>
              <a:t> On vient comme on est, avec nos questions et nos doutes</a:t>
            </a:r>
            <a:r>
              <a:rPr lang="fr-FR" sz="2800" dirty="0" smtClean="0">
                <a:latin typeface="Bookman Old Style" panose="02050604050505020204" pitchFamily="18" charset="0"/>
              </a:rPr>
              <a:t>.</a:t>
            </a:r>
          </a:p>
          <a:p>
            <a:pPr lvl="0"/>
            <a:endParaRPr lang="fr-FR" sz="2800" dirty="0">
              <a:latin typeface="Bookman Old Style" panose="02050604050505020204" pitchFamily="18" charset="0"/>
            </a:endParaRPr>
          </a:p>
          <a:p>
            <a:pPr marL="0" indent="0">
              <a:buNone/>
            </a:pPr>
            <a:r>
              <a:rPr lang="fr-FR" sz="2800" b="1" dirty="0">
                <a:latin typeface="Bookman Old Style" panose="02050604050505020204" pitchFamily="18" charset="0"/>
              </a:rPr>
              <a:t>Pourquoi venir ?</a:t>
            </a:r>
            <a:endParaRPr lang="fr-FR" sz="2800" dirty="0">
              <a:latin typeface="Bookman Old Style" panose="02050604050505020204" pitchFamily="18" charset="0"/>
            </a:endParaRPr>
          </a:p>
          <a:p>
            <a:pPr marL="457200" lvl="0" indent="-457200">
              <a:buFont typeface="Arial" panose="020B0604020202020204" pitchFamily="34" charset="0"/>
              <a:buChar char="•"/>
            </a:pPr>
            <a:r>
              <a:rPr lang="fr-FR" sz="2800" b="1" dirty="0">
                <a:latin typeface="Bookman Old Style" panose="02050604050505020204" pitchFamily="18" charset="0"/>
              </a:rPr>
              <a:t>Pour en savoir plus sur la Bible:</a:t>
            </a:r>
            <a:r>
              <a:rPr lang="fr-FR" sz="2800" dirty="0">
                <a:latin typeface="Bookman Old Style" panose="02050604050505020204" pitchFamily="18" charset="0"/>
              </a:rPr>
              <a:t> Mais sans se prendre au sérieux </a:t>
            </a:r>
            <a:r>
              <a:rPr lang="fr-FR" sz="2800" dirty="0" smtClean="0">
                <a:latin typeface="Bookman Old Style" panose="02050604050505020204" pitchFamily="18" charset="0"/>
              </a:rPr>
              <a:t>!</a:t>
            </a:r>
          </a:p>
          <a:p>
            <a:pPr marL="457200" lvl="0" indent="-457200">
              <a:buFont typeface="Arial" panose="020B0604020202020204" pitchFamily="34" charset="0"/>
              <a:buChar char="•"/>
            </a:pPr>
            <a:r>
              <a:rPr lang="fr-FR" sz="2800" b="1" dirty="0" smtClean="0">
                <a:latin typeface="Bookman Old Style" panose="02050604050505020204" pitchFamily="18" charset="0"/>
              </a:rPr>
              <a:t>Pour </a:t>
            </a:r>
            <a:r>
              <a:rPr lang="fr-FR" sz="2800" b="1" dirty="0">
                <a:latin typeface="Bookman Old Style" panose="02050604050505020204" pitchFamily="18" charset="0"/>
              </a:rPr>
              <a:t>découvrir un personnage fascinant:</a:t>
            </a:r>
            <a:r>
              <a:rPr lang="fr-FR" sz="2800" dirty="0">
                <a:latin typeface="Bookman Old Style" panose="02050604050505020204" pitchFamily="18" charset="0"/>
              </a:rPr>
              <a:t> Paul de Tarse, c'est un peu le Tony Stark de </a:t>
            </a:r>
            <a:r>
              <a:rPr lang="fr-FR" sz="2800" dirty="0" smtClean="0">
                <a:latin typeface="Bookman Old Style" panose="02050604050505020204" pitchFamily="18" charset="0"/>
              </a:rPr>
              <a:t>l'Antiquité.</a:t>
            </a:r>
          </a:p>
          <a:p>
            <a:pPr marL="457200" lvl="0" indent="-457200">
              <a:buFont typeface="Arial" panose="020B0604020202020204" pitchFamily="34" charset="0"/>
              <a:buChar char="•"/>
            </a:pPr>
            <a:r>
              <a:rPr lang="fr-FR" sz="2800" b="1" dirty="0" smtClean="0">
                <a:latin typeface="Bookman Old Style" panose="02050604050505020204" pitchFamily="18" charset="0"/>
              </a:rPr>
              <a:t>Pour </a:t>
            </a:r>
            <a:r>
              <a:rPr lang="fr-FR" sz="2800" b="1" dirty="0">
                <a:latin typeface="Bookman Old Style" panose="02050604050505020204" pitchFamily="18" charset="0"/>
              </a:rPr>
              <a:t>passer un bon moment:</a:t>
            </a:r>
            <a:r>
              <a:rPr lang="fr-FR" sz="2800" dirty="0">
                <a:latin typeface="Bookman Old Style" panose="02050604050505020204" pitchFamily="18" charset="0"/>
              </a:rPr>
              <a:t> Parce que apprendre, ça peut être fun !</a:t>
            </a:r>
          </a:p>
          <a:p>
            <a:endParaRPr lang="fr-FR" dirty="0"/>
          </a:p>
        </p:txBody>
      </p:sp>
      <p:sp>
        <p:nvSpPr>
          <p:cNvPr id="9" name="Espace réservé du numéro de diapositive 8"/>
          <p:cNvSpPr>
            <a:spLocks noGrp="1"/>
          </p:cNvSpPr>
          <p:nvPr>
            <p:ph type="sldNum" idx="3"/>
          </p:nvPr>
        </p:nvSpPr>
        <p:spPr/>
        <p:txBody>
          <a:bodyPr/>
          <a:lstStyle/>
          <a:p>
            <a:fld id="{781BBC9B-C74A-4B3A-8170-2DD15E7FF3AE}" type="slidenum">
              <a:rPr lang="fr-FR" smtClean="0"/>
              <a:t>33</a:t>
            </a:fld>
            <a:endParaRPr lang="fr-FR"/>
          </a:p>
        </p:txBody>
      </p:sp>
    </p:spTree>
    <p:extLst>
      <p:ext uri="{BB962C8B-B14F-4D97-AF65-F5344CB8AC3E}">
        <p14:creationId xmlns:p14="http://schemas.microsoft.com/office/powerpoint/2010/main" val="11078292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p:nvPr>
        </p:nvSpPr>
        <p:spPr>
          <a:xfrm>
            <a:off x="613937" y="1117600"/>
            <a:ext cx="10972440" cy="5435600"/>
          </a:xfrm>
        </p:spPr>
        <p:txBody>
          <a:bodyPr/>
          <a:lstStyle/>
          <a:p>
            <a:pPr marL="0" indent="0">
              <a:buNone/>
            </a:pPr>
            <a:r>
              <a:rPr lang="fr-FR" sz="2800" b="1" dirty="0">
                <a:latin typeface="Bookman Old Style" panose="02050604050505020204" pitchFamily="18" charset="0"/>
              </a:rPr>
              <a:t>Infos pratiques</a:t>
            </a:r>
            <a:endParaRPr lang="fr-FR" sz="2800" dirty="0">
              <a:latin typeface="Bookman Old Style" panose="02050604050505020204" pitchFamily="18" charset="0"/>
            </a:endParaRPr>
          </a:p>
          <a:p>
            <a:pPr marL="457200" lvl="0" indent="-457200">
              <a:buFont typeface="Arial" panose="020B0604020202020204" pitchFamily="34" charset="0"/>
              <a:buChar char="•"/>
            </a:pPr>
            <a:r>
              <a:rPr lang="fr-FR" sz="2800" b="1" dirty="0">
                <a:latin typeface="Bookman Old Style" panose="02050604050505020204" pitchFamily="18" charset="0"/>
              </a:rPr>
              <a:t>Quand ?</a:t>
            </a:r>
            <a:r>
              <a:rPr lang="fr-FR" sz="2800" dirty="0">
                <a:latin typeface="Bookman Old Style" panose="02050604050505020204" pitchFamily="18" charset="0"/>
              </a:rPr>
              <a:t> Tous les 2e jeudis du mois à 9h30</a:t>
            </a:r>
          </a:p>
          <a:p>
            <a:pPr marL="457200" lvl="0" indent="-457200">
              <a:buFont typeface="Arial" panose="020B0604020202020204" pitchFamily="34" charset="0"/>
              <a:buChar char="•"/>
            </a:pPr>
            <a:r>
              <a:rPr lang="fr-FR" sz="2800" b="1" dirty="0">
                <a:latin typeface="Bookman Old Style" panose="02050604050505020204" pitchFamily="18" charset="0"/>
              </a:rPr>
              <a:t>Où ?</a:t>
            </a:r>
            <a:r>
              <a:rPr lang="fr-FR" sz="2800" dirty="0">
                <a:latin typeface="Bookman Old Style" panose="02050604050505020204" pitchFamily="18" charset="0"/>
              </a:rPr>
              <a:t> [Indiquez l'adresse précise]</a:t>
            </a:r>
          </a:p>
          <a:p>
            <a:pPr marL="457200" lvl="0" indent="-457200">
              <a:buFont typeface="Arial" panose="020B0604020202020204" pitchFamily="34" charset="0"/>
              <a:buChar char="•"/>
            </a:pPr>
            <a:r>
              <a:rPr lang="fr-FR" sz="2800" b="1" dirty="0">
                <a:latin typeface="Bookman Old Style" panose="02050604050505020204" pitchFamily="18" charset="0"/>
              </a:rPr>
              <a:t>Comment ?</a:t>
            </a:r>
            <a:r>
              <a:rPr lang="fr-FR" sz="2800" dirty="0">
                <a:latin typeface="Bookman Old Style" panose="02050604050505020204" pitchFamily="18" charset="0"/>
              </a:rPr>
              <a:t> [Indiquez les modalités d'inscription</a:t>
            </a:r>
            <a:r>
              <a:rPr lang="fr-FR" sz="2800" dirty="0" smtClean="0">
                <a:latin typeface="Bookman Old Style" panose="02050604050505020204" pitchFamily="18" charset="0"/>
              </a:rPr>
              <a:t>]</a:t>
            </a:r>
          </a:p>
          <a:p>
            <a:pPr marL="457200" lvl="0" indent="-457200">
              <a:buFont typeface="Arial" panose="020B0604020202020204" pitchFamily="34" charset="0"/>
              <a:buChar char="•"/>
            </a:pPr>
            <a:endParaRPr lang="fr-FR" sz="2800" dirty="0">
              <a:latin typeface="Bookman Old Style" panose="02050604050505020204" pitchFamily="18" charset="0"/>
            </a:endParaRPr>
          </a:p>
          <a:p>
            <a:r>
              <a:rPr lang="fr-FR" sz="2800" dirty="0">
                <a:latin typeface="Bookman Old Style" panose="02050604050505020204" pitchFamily="18" charset="0"/>
              </a:rPr>
              <a:t>Alors, prêts à lever le voile sur les mystères de la Bible ? Rejoignez-nous </a:t>
            </a:r>
            <a:r>
              <a:rPr lang="fr-FR" sz="2800" dirty="0" smtClean="0">
                <a:latin typeface="Bookman Old Style" panose="02050604050505020204" pitchFamily="18" charset="0"/>
              </a:rPr>
              <a:t>!</a:t>
            </a:r>
          </a:p>
          <a:p>
            <a:endParaRPr lang="fr-FR" dirty="0">
              <a:latin typeface="Bookman Old Style" panose="02050604050505020204" pitchFamily="18" charset="0"/>
            </a:endParaRPr>
          </a:p>
          <a:p>
            <a:pPr marL="0" indent="0">
              <a:buNone/>
            </a:pPr>
            <a:r>
              <a:rPr lang="fr-FR" sz="3200" b="1" dirty="0" smtClean="0">
                <a:solidFill>
                  <a:srgbClr val="C00000"/>
                </a:solidFill>
                <a:latin typeface="Bookman Old Style" panose="02050604050505020204" pitchFamily="18" charset="0"/>
              </a:rPr>
              <a:t>Etonnant !!!</a:t>
            </a:r>
          </a:p>
          <a:p>
            <a:endParaRPr lang="fr-FR" dirty="0">
              <a:latin typeface="Bookman Old Style" panose="02050604050505020204" pitchFamily="18" charset="0"/>
            </a:endParaRPr>
          </a:p>
          <a:p>
            <a:endParaRPr lang="fr-FR" dirty="0">
              <a:latin typeface="Bookman Old Style" panose="02050604050505020204" pitchFamily="18" charset="0"/>
            </a:endParaRPr>
          </a:p>
        </p:txBody>
      </p:sp>
      <p:sp>
        <p:nvSpPr>
          <p:cNvPr id="9" name="Espace réservé du numéro de diapositive 8"/>
          <p:cNvSpPr>
            <a:spLocks noGrp="1"/>
          </p:cNvSpPr>
          <p:nvPr>
            <p:ph type="sldNum" idx="3"/>
          </p:nvPr>
        </p:nvSpPr>
        <p:spPr/>
        <p:txBody>
          <a:bodyPr/>
          <a:lstStyle/>
          <a:p>
            <a:fld id="{781BBC9B-C74A-4B3A-8170-2DD15E7FF3AE}" type="slidenum">
              <a:rPr lang="fr-FR" smtClean="0"/>
              <a:t>34</a:t>
            </a:fld>
            <a:endParaRPr lang="fr-FR"/>
          </a:p>
        </p:txBody>
      </p:sp>
    </p:spTree>
    <p:extLst>
      <p:ext uri="{BB962C8B-B14F-4D97-AF65-F5344CB8AC3E}">
        <p14:creationId xmlns:p14="http://schemas.microsoft.com/office/powerpoint/2010/main" val="2145322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8135935" cy="1144800"/>
          </a:xfrm>
          <a:ln>
            <a:solidFill>
              <a:schemeClr val="tx1"/>
            </a:solidFill>
          </a:ln>
        </p:spPr>
        <p:txBody>
          <a:bodyPr/>
          <a:lstStyle/>
          <a:p>
            <a:r>
              <a:rPr lang="fr-FR" dirty="0" smtClean="0"/>
              <a:t>Résumé de texte par </a:t>
            </a:r>
            <a:r>
              <a:rPr lang="fr-FR" dirty="0"/>
              <a:t>C</a:t>
            </a:r>
            <a:r>
              <a:rPr lang="fr-FR" dirty="0" smtClean="0"/>
              <a:t>hatGPT</a:t>
            </a:r>
            <a:endParaRPr lang="fr-FR" dirty="0"/>
          </a:p>
        </p:txBody>
      </p:sp>
      <p:sp>
        <p:nvSpPr>
          <p:cNvPr id="3" name="Espace réservé du contenu 2"/>
          <p:cNvSpPr>
            <a:spLocks noGrp="1"/>
          </p:cNvSpPr>
          <p:nvPr>
            <p:ph/>
          </p:nvPr>
        </p:nvSpPr>
        <p:spPr>
          <a:xfrm>
            <a:off x="753859" y="1580456"/>
            <a:ext cx="9208288" cy="5277543"/>
          </a:xfrm>
        </p:spPr>
        <p:txBody>
          <a:bodyPr>
            <a:normAutofit lnSpcReduction="10000"/>
          </a:bodyPr>
          <a:lstStyle/>
          <a:p>
            <a:pPr marL="0" indent="0">
              <a:buNone/>
            </a:pPr>
            <a:r>
              <a:rPr lang="fr-FR" sz="3000" dirty="0" smtClean="0">
                <a:latin typeface="Bookman Old Style" panose="02050604050505020204" pitchFamily="18" charset="0"/>
              </a:rPr>
              <a:t>Pour </a:t>
            </a:r>
            <a:r>
              <a:rPr lang="fr-FR" sz="3000" dirty="0">
                <a:latin typeface="Bookman Old Style" panose="02050604050505020204" pitchFamily="18" charset="0"/>
              </a:rPr>
              <a:t>faire un résumé, ChatGPT analyse l'intégralité du texte fourni. Il identifie les idées principales, les concepts clés et les informations importantes, puis les reformule de manière concise tout en conservant l'essence du texte. </a:t>
            </a:r>
            <a:endParaRPr lang="fr-FR" sz="3000" dirty="0" smtClean="0">
              <a:latin typeface="Bookman Old Style" panose="02050604050505020204" pitchFamily="18" charset="0"/>
            </a:endParaRPr>
          </a:p>
          <a:p>
            <a:pPr marL="0" indent="0">
              <a:buNone/>
            </a:pPr>
            <a:endParaRPr lang="fr-FR" sz="3000" dirty="0">
              <a:latin typeface="Bookman Old Style" panose="02050604050505020204" pitchFamily="18" charset="0"/>
            </a:endParaRPr>
          </a:p>
          <a:p>
            <a:pPr marL="0" indent="0">
              <a:buNone/>
            </a:pPr>
            <a:r>
              <a:rPr lang="fr-FR" sz="3000" dirty="0" smtClean="0">
                <a:latin typeface="Bookman Old Style" panose="02050604050505020204" pitchFamily="18" charset="0"/>
              </a:rPr>
              <a:t>Exemples :</a:t>
            </a:r>
            <a:endParaRPr lang="fr-FR" sz="3000" dirty="0">
              <a:latin typeface="Bookman Old Style" panose="02050604050505020204" pitchFamily="18" charset="0"/>
            </a:endParaRPr>
          </a:p>
          <a:p>
            <a:pPr marL="457200" indent="-457200">
              <a:buFont typeface="Arial" panose="020B0604020202020204" pitchFamily="34" charset="0"/>
              <a:buChar char="•"/>
            </a:pPr>
            <a:r>
              <a:rPr lang="fr-FR" sz="3000" dirty="0" smtClean="0">
                <a:latin typeface="Bookman Old Style" panose="02050604050505020204" pitchFamily="18" charset="0"/>
              </a:rPr>
              <a:t>les Versets sataniques de </a:t>
            </a:r>
            <a:r>
              <a:rPr lang="fr-FR" sz="3000" dirty="0">
                <a:latin typeface="Bookman Old Style" panose="02050604050505020204" pitchFamily="18" charset="0"/>
              </a:rPr>
              <a:t>S</a:t>
            </a:r>
            <a:r>
              <a:rPr lang="fr-FR" sz="3000" dirty="0" smtClean="0">
                <a:latin typeface="Bookman Old Style" panose="02050604050505020204" pitchFamily="18" charset="0"/>
              </a:rPr>
              <a:t>alman Rushdie, </a:t>
            </a:r>
          </a:p>
          <a:p>
            <a:pPr marL="457200" indent="-457200">
              <a:buFont typeface="Arial" panose="020B0604020202020204" pitchFamily="34" charset="0"/>
              <a:buChar char="•"/>
            </a:pPr>
            <a:r>
              <a:rPr lang="fr-FR" sz="3000" dirty="0">
                <a:latin typeface="Bookman Old Style" panose="02050604050505020204" pitchFamily="18" charset="0"/>
              </a:rPr>
              <a:t>La politique de l’OTAN et ses opérations </a:t>
            </a:r>
            <a:r>
              <a:rPr lang="fr-FR" sz="3000" dirty="0" err="1">
                <a:latin typeface="Bookman Old Style" panose="02050604050505020204" pitchFamily="18" charset="0"/>
              </a:rPr>
              <a:t>ont-elles</a:t>
            </a:r>
            <a:r>
              <a:rPr lang="fr-FR" sz="3000" dirty="0">
                <a:latin typeface="Bookman Old Style" panose="02050604050505020204" pitchFamily="18" charset="0"/>
              </a:rPr>
              <a:t> </a:t>
            </a:r>
            <a:r>
              <a:rPr lang="fr-FR" sz="3000" dirty="0" smtClean="0">
                <a:latin typeface="Bookman Old Style" panose="02050604050505020204" pitchFamily="18" charset="0"/>
              </a:rPr>
              <a:t>provoqué et justifient-elles </a:t>
            </a:r>
            <a:r>
              <a:rPr lang="fr-FR" sz="3000" dirty="0">
                <a:latin typeface="Bookman Old Style" panose="02050604050505020204" pitchFamily="18" charset="0"/>
              </a:rPr>
              <a:t>l’invasion de l’Ukraine par </a:t>
            </a:r>
            <a:r>
              <a:rPr lang="fr-FR" sz="3000" smtClean="0">
                <a:latin typeface="Bookman Old Style" panose="02050604050505020204" pitchFamily="18" charset="0"/>
              </a:rPr>
              <a:t>Poutine ?</a:t>
            </a:r>
          </a:p>
          <a:p>
            <a:endParaRPr lang="fr-FR" sz="3000" dirty="0" smtClean="0">
              <a:latin typeface="Bookman Old Style" panose="02050604050505020204" pitchFamily="18" charset="0"/>
            </a:endParaRPr>
          </a:p>
          <a:p>
            <a:r>
              <a:rPr lang="fr-FR" sz="3000" dirty="0" smtClean="0">
                <a:latin typeface="Bookman Old Style" panose="02050604050505020204" pitchFamily="18" charset="0"/>
                <a:hlinkClick r:id="rId3"/>
              </a:rPr>
              <a:t>Exemples d’invites</a:t>
            </a:r>
            <a:endParaRPr lang="fr-FR" sz="3000" dirty="0">
              <a:latin typeface="Bookman Old Style" panose="02050604050505020204" pitchFamily="18" charset="0"/>
            </a:endParaRPr>
          </a:p>
        </p:txBody>
      </p:sp>
      <p:sp>
        <p:nvSpPr>
          <p:cNvPr id="10" name="Espace réservé du numéro de diapositive 9"/>
          <p:cNvSpPr>
            <a:spLocks noGrp="1"/>
          </p:cNvSpPr>
          <p:nvPr>
            <p:ph type="sldNum" idx="3"/>
          </p:nvPr>
        </p:nvSpPr>
        <p:spPr/>
        <p:txBody>
          <a:bodyPr/>
          <a:lstStyle/>
          <a:p>
            <a:fld id="{781BBC9B-C74A-4B3A-8170-2DD15E7FF3AE}" type="slidenum">
              <a:rPr lang="fr-FR" smtClean="0"/>
              <a:t>35</a:t>
            </a:fld>
            <a:endParaRPr lang="fr-FR"/>
          </a:p>
        </p:txBody>
      </p:sp>
    </p:spTree>
    <p:extLst>
      <p:ext uri="{BB962C8B-B14F-4D97-AF65-F5344CB8AC3E}">
        <p14:creationId xmlns:p14="http://schemas.microsoft.com/office/powerpoint/2010/main" val="27164231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8135935" cy="1144800"/>
          </a:xfrm>
          <a:ln>
            <a:solidFill>
              <a:schemeClr val="tx1"/>
            </a:solidFill>
          </a:ln>
        </p:spPr>
        <p:txBody>
          <a:bodyPr/>
          <a:lstStyle/>
          <a:p>
            <a:r>
              <a:rPr lang="fr-FR" dirty="0" smtClean="0"/>
              <a:t>Traduction d’un texte</a:t>
            </a:r>
            <a:endParaRPr lang="fr-FR" dirty="0"/>
          </a:p>
        </p:txBody>
      </p:sp>
      <p:sp>
        <p:nvSpPr>
          <p:cNvPr id="3" name="Espace réservé du contenu 2"/>
          <p:cNvSpPr>
            <a:spLocks noGrp="1"/>
          </p:cNvSpPr>
          <p:nvPr>
            <p:ph/>
          </p:nvPr>
        </p:nvSpPr>
        <p:spPr>
          <a:xfrm>
            <a:off x="769625" y="2983588"/>
            <a:ext cx="9208288" cy="1667240"/>
          </a:xfrm>
        </p:spPr>
        <p:txBody>
          <a:bodyPr>
            <a:normAutofit fontScale="85000" lnSpcReduction="20000"/>
          </a:bodyPr>
          <a:lstStyle/>
          <a:p>
            <a:r>
              <a:rPr lang="fr-FR" sz="2800" dirty="0" smtClean="0">
                <a:latin typeface="Bookman Old Style" panose="02050604050505020204" pitchFamily="18" charset="0"/>
              </a:rPr>
              <a:t>Excellent, vous pouvez le vérifier en traduisant d’une langue dans une autre un texte, comme dans le jeu du téléphone. </a:t>
            </a:r>
          </a:p>
          <a:p>
            <a:endParaRPr lang="fr-FR" sz="2800" dirty="0">
              <a:latin typeface="Bookman Old Style" panose="02050604050505020204" pitchFamily="18" charset="0"/>
            </a:endParaRPr>
          </a:p>
          <a:p>
            <a:endParaRPr lang="fr-FR" sz="2800" dirty="0" smtClean="0">
              <a:latin typeface="Bookman Old Style" panose="02050604050505020204" pitchFamily="18" charset="0"/>
            </a:endParaRPr>
          </a:p>
          <a:p>
            <a:r>
              <a:rPr lang="fr-FR" sz="2800" dirty="0">
                <a:latin typeface="Bookman Old Style" panose="02050604050505020204" pitchFamily="18" charset="0"/>
                <a:hlinkClick r:id="rId3"/>
              </a:rPr>
              <a:t>https://</a:t>
            </a:r>
            <a:r>
              <a:rPr lang="fr-FR" sz="2800" dirty="0" smtClean="0">
                <a:latin typeface="Bookman Old Style" panose="02050604050505020204" pitchFamily="18" charset="0"/>
                <a:hlinkClick r:id="rId3"/>
              </a:rPr>
              <a:t>chatgpt.com/c/66f3f5de-a720-800f-bb2d-a23caba6d6be</a:t>
            </a:r>
            <a:r>
              <a:rPr lang="fr-FR" sz="2800" dirty="0" smtClean="0">
                <a:latin typeface="Bookman Old Style" panose="02050604050505020204" pitchFamily="18" charset="0"/>
              </a:rPr>
              <a:t> </a:t>
            </a:r>
          </a:p>
          <a:p>
            <a:endParaRPr lang="fr-FR" sz="2800" dirty="0" smtClean="0">
              <a:latin typeface="Bookman Old Style" panose="02050604050505020204" pitchFamily="18" charset="0"/>
            </a:endParaRPr>
          </a:p>
        </p:txBody>
      </p:sp>
      <p:sp>
        <p:nvSpPr>
          <p:cNvPr id="10" name="Espace réservé du numéro de diapositive 9"/>
          <p:cNvSpPr>
            <a:spLocks noGrp="1"/>
          </p:cNvSpPr>
          <p:nvPr>
            <p:ph type="sldNum" idx="3"/>
          </p:nvPr>
        </p:nvSpPr>
        <p:spPr/>
        <p:txBody>
          <a:bodyPr/>
          <a:lstStyle/>
          <a:p>
            <a:fld id="{781BBC9B-C74A-4B3A-8170-2DD15E7FF3AE}" type="slidenum">
              <a:rPr lang="fr-FR" smtClean="0"/>
              <a:t>36</a:t>
            </a:fld>
            <a:endParaRPr lang="fr-FR"/>
          </a:p>
        </p:txBody>
      </p:sp>
    </p:spTree>
    <p:extLst>
      <p:ext uri="{BB962C8B-B14F-4D97-AF65-F5344CB8AC3E}">
        <p14:creationId xmlns:p14="http://schemas.microsoft.com/office/powerpoint/2010/main" val="12988948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5696" y="578400"/>
            <a:ext cx="5228612" cy="1144800"/>
          </a:xfrm>
          <a:ln>
            <a:solidFill>
              <a:schemeClr val="tx1"/>
            </a:solidFill>
          </a:ln>
        </p:spPr>
        <p:txBody>
          <a:bodyPr/>
          <a:lstStyle/>
          <a:p>
            <a:r>
              <a:rPr lang="fr-FR" dirty="0" smtClean="0">
                <a:latin typeface="Bookman Old Style" panose="02050604050505020204" pitchFamily="18" charset="0"/>
              </a:rPr>
              <a:t>Analyse d’un texte</a:t>
            </a:r>
            <a:endParaRPr lang="fr-FR" dirty="0">
              <a:latin typeface="Bookman Old Style" panose="02050604050505020204" pitchFamily="18" charset="0"/>
            </a:endParaRPr>
          </a:p>
        </p:txBody>
      </p:sp>
      <p:pic>
        <p:nvPicPr>
          <p:cNvPr id="4" name="Espace réservé du contenu 3"/>
          <p:cNvPicPr>
            <a:picLocks noGrp="1" noChangeAspect="1"/>
          </p:cNvPicPr>
          <p:nvPr>
            <p:ph/>
          </p:nvPr>
        </p:nvPicPr>
        <p:blipFill>
          <a:blip r:embed="rId3" cstate="print">
            <a:extLst>
              <a:ext uri="{28A0092B-C50C-407E-A947-70E740481C1C}">
                <a14:useLocalDpi xmlns:a14="http://schemas.microsoft.com/office/drawing/2010/main" val="0"/>
              </a:ext>
            </a:extLst>
          </a:blip>
          <a:stretch>
            <a:fillRect/>
          </a:stretch>
        </p:blipFill>
        <p:spPr>
          <a:xfrm>
            <a:off x="6818583" y="398585"/>
            <a:ext cx="4758067" cy="6050574"/>
          </a:xfrm>
        </p:spPr>
      </p:pic>
      <p:sp>
        <p:nvSpPr>
          <p:cNvPr id="5" name="Rectangle 4"/>
          <p:cNvSpPr/>
          <p:nvPr/>
        </p:nvSpPr>
        <p:spPr>
          <a:xfrm>
            <a:off x="640156" y="3642918"/>
            <a:ext cx="5442516" cy="369332"/>
          </a:xfrm>
          <a:prstGeom prst="rect">
            <a:avLst/>
          </a:prstGeom>
        </p:spPr>
        <p:txBody>
          <a:bodyPr wrap="none">
            <a:spAutoFit/>
          </a:bodyPr>
          <a:lstStyle/>
          <a:p>
            <a:r>
              <a:rPr lang="fr-FR" dirty="0">
                <a:hlinkClick r:id="rId4"/>
              </a:rPr>
              <a:t>https://</a:t>
            </a:r>
            <a:r>
              <a:rPr lang="fr-FR" dirty="0" smtClean="0">
                <a:hlinkClick r:id="rId4"/>
              </a:rPr>
              <a:t>gemini.google.com/app/7a385aa1361a5a51</a:t>
            </a:r>
            <a:r>
              <a:rPr lang="fr-FR" dirty="0" smtClean="0"/>
              <a:t> </a:t>
            </a:r>
            <a:endParaRPr lang="fr-FR" dirty="0"/>
          </a:p>
        </p:txBody>
      </p:sp>
      <p:sp>
        <p:nvSpPr>
          <p:cNvPr id="6" name="Rectangle 5"/>
          <p:cNvSpPr/>
          <p:nvPr/>
        </p:nvSpPr>
        <p:spPr>
          <a:xfrm>
            <a:off x="679938" y="2871374"/>
            <a:ext cx="6096000" cy="646331"/>
          </a:xfrm>
          <a:prstGeom prst="rect">
            <a:avLst/>
          </a:prstGeom>
        </p:spPr>
        <p:txBody>
          <a:bodyPr>
            <a:spAutoFit/>
          </a:bodyPr>
          <a:lstStyle/>
          <a:p>
            <a:r>
              <a:rPr lang="fr-FR" dirty="0">
                <a:hlinkClick r:id="rId5"/>
              </a:rPr>
              <a:t>https://</a:t>
            </a:r>
            <a:r>
              <a:rPr lang="fr-FR" dirty="0" smtClean="0">
                <a:hlinkClick r:id="rId5"/>
              </a:rPr>
              <a:t>chatgpt.com/c/66fd01b1-92a8-800f-8708-4dcefeef4572</a:t>
            </a:r>
            <a:r>
              <a:rPr lang="fr-FR" dirty="0" smtClean="0"/>
              <a:t> </a:t>
            </a:r>
            <a:endParaRPr lang="fr-FR" dirty="0"/>
          </a:p>
        </p:txBody>
      </p:sp>
      <p:sp>
        <p:nvSpPr>
          <p:cNvPr id="8" name="Rectangle 7"/>
          <p:cNvSpPr/>
          <p:nvPr/>
        </p:nvSpPr>
        <p:spPr>
          <a:xfrm>
            <a:off x="781807" y="5673996"/>
            <a:ext cx="6096000" cy="646331"/>
          </a:xfrm>
          <a:prstGeom prst="rect">
            <a:avLst/>
          </a:prstGeom>
        </p:spPr>
        <p:txBody>
          <a:bodyPr>
            <a:spAutoFit/>
          </a:bodyPr>
          <a:lstStyle/>
          <a:p>
            <a:r>
              <a:rPr lang="fr-FR" dirty="0" smtClean="0"/>
              <a:t> </a:t>
            </a:r>
            <a:r>
              <a:rPr lang="fr-FR" dirty="0" smtClean="0">
                <a:hlinkClick r:id="rId6"/>
              </a:rPr>
              <a:t>https</a:t>
            </a:r>
            <a:r>
              <a:rPr lang="fr-FR" dirty="0">
                <a:hlinkClick r:id="rId6"/>
              </a:rPr>
              <a:t>://</a:t>
            </a:r>
            <a:r>
              <a:rPr lang="fr-FR" dirty="0" smtClean="0">
                <a:hlinkClick r:id="rId6"/>
              </a:rPr>
              <a:t>suno.com/song/fa92ca69-52bf-4f0f-9f8b-52de4b3855ae</a:t>
            </a:r>
            <a:r>
              <a:rPr lang="fr-FR" dirty="0" smtClean="0"/>
              <a:t> </a:t>
            </a:r>
            <a:endParaRPr lang="fr-FR" dirty="0"/>
          </a:p>
        </p:txBody>
      </p:sp>
      <p:sp>
        <p:nvSpPr>
          <p:cNvPr id="9" name="Rectangle 8"/>
          <p:cNvSpPr/>
          <p:nvPr/>
        </p:nvSpPr>
        <p:spPr>
          <a:xfrm rot="10800000" flipV="1">
            <a:off x="742999" y="4978669"/>
            <a:ext cx="5908431" cy="646331"/>
          </a:xfrm>
          <a:prstGeom prst="rect">
            <a:avLst/>
          </a:prstGeom>
        </p:spPr>
        <p:txBody>
          <a:bodyPr wrap="square">
            <a:spAutoFit/>
          </a:bodyPr>
          <a:lstStyle/>
          <a:p>
            <a:r>
              <a:rPr lang="fr-FR" dirty="0" smtClean="0"/>
              <a:t>  </a:t>
            </a:r>
            <a:r>
              <a:rPr lang="fr-FR" dirty="0" smtClean="0">
                <a:hlinkClick r:id="rId7"/>
              </a:rPr>
              <a:t>https</a:t>
            </a:r>
            <a:r>
              <a:rPr lang="fr-FR" dirty="0">
                <a:hlinkClick r:id="rId7"/>
              </a:rPr>
              <a:t>://</a:t>
            </a:r>
            <a:r>
              <a:rPr lang="fr-FR" dirty="0" smtClean="0">
                <a:hlinkClick r:id="rId7"/>
              </a:rPr>
              <a:t>suno.com/song/694c15af-1cd1-4d4d-a670-b4142b0c4091</a:t>
            </a:r>
            <a:r>
              <a:rPr lang="fr-FR" dirty="0" smtClean="0"/>
              <a:t> </a:t>
            </a:r>
            <a:endParaRPr lang="fr-FR" dirty="0"/>
          </a:p>
        </p:txBody>
      </p:sp>
      <p:sp>
        <p:nvSpPr>
          <p:cNvPr id="10" name="Titre 1"/>
          <p:cNvSpPr txBox="1">
            <a:spLocks/>
          </p:cNvSpPr>
          <p:nvPr/>
        </p:nvSpPr>
        <p:spPr>
          <a:xfrm>
            <a:off x="761880" y="2133600"/>
            <a:ext cx="3434981" cy="844062"/>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dirty="0" smtClean="0">
                <a:latin typeface="Bookman Old Style" panose="02050604050505020204" pitchFamily="18" charset="0"/>
              </a:rPr>
              <a:t>Analyse</a:t>
            </a:r>
            <a:endParaRPr lang="fr-FR" sz="2800" dirty="0">
              <a:latin typeface="Bookman Old Style" panose="02050604050505020204" pitchFamily="18" charset="0"/>
            </a:endParaRPr>
          </a:p>
        </p:txBody>
      </p:sp>
      <p:sp>
        <p:nvSpPr>
          <p:cNvPr id="11" name="Titre 1"/>
          <p:cNvSpPr txBox="1">
            <a:spLocks/>
          </p:cNvSpPr>
          <p:nvPr/>
        </p:nvSpPr>
        <p:spPr>
          <a:xfrm>
            <a:off x="820496" y="4255477"/>
            <a:ext cx="1535842" cy="844062"/>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dirty="0" smtClean="0">
                <a:latin typeface="Bookman Old Style" panose="02050604050505020204" pitchFamily="18" charset="0"/>
              </a:rPr>
              <a:t>Surprise</a:t>
            </a:r>
            <a:endParaRPr lang="fr-FR" sz="2800" dirty="0">
              <a:latin typeface="Bookman Old Style" panose="02050604050505020204" pitchFamily="18" charset="0"/>
            </a:endParaRPr>
          </a:p>
        </p:txBody>
      </p:sp>
      <p:sp>
        <p:nvSpPr>
          <p:cNvPr id="16" name="Espace réservé du numéro de diapositive 15"/>
          <p:cNvSpPr>
            <a:spLocks noGrp="1"/>
          </p:cNvSpPr>
          <p:nvPr>
            <p:ph type="sldNum" idx="3"/>
          </p:nvPr>
        </p:nvSpPr>
        <p:spPr/>
        <p:txBody>
          <a:bodyPr/>
          <a:lstStyle/>
          <a:p>
            <a:fld id="{781BBC9B-C74A-4B3A-8170-2DD15E7FF3AE}" type="slidenum">
              <a:rPr lang="fr-FR" smtClean="0"/>
              <a:t>37</a:t>
            </a:fld>
            <a:endParaRPr lang="fr-FR"/>
          </a:p>
        </p:txBody>
      </p:sp>
    </p:spTree>
    <p:extLst>
      <p:ext uri="{BB962C8B-B14F-4D97-AF65-F5344CB8AC3E}">
        <p14:creationId xmlns:p14="http://schemas.microsoft.com/office/powerpoint/2010/main" val="13595598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p:nvPr>
        </p:nvSpPr>
        <p:spPr>
          <a:xfrm>
            <a:off x="421910" y="2190674"/>
            <a:ext cx="6752613" cy="1420034"/>
          </a:xfrm>
        </p:spPr>
        <p:txBody>
          <a:bodyPr/>
          <a:lstStyle/>
          <a:p>
            <a:pPr marL="0" indent="0">
              <a:buNone/>
            </a:pPr>
            <a:r>
              <a:rPr lang="fr-FR" dirty="0" smtClean="0"/>
              <a:t> </a:t>
            </a:r>
            <a:endParaRPr lang="fr-FR" dirty="0"/>
          </a:p>
        </p:txBody>
      </p:sp>
      <p:sp>
        <p:nvSpPr>
          <p:cNvPr id="4" name="Rectangle 2"/>
          <p:cNvSpPr txBox="1">
            <a:spLocks noChangeArrowheads="1"/>
          </p:cNvSpPr>
          <p:nvPr/>
        </p:nvSpPr>
        <p:spPr>
          <a:xfrm>
            <a:off x="635065" y="463210"/>
            <a:ext cx="8388350" cy="855328"/>
          </a:xfrm>
          <a:prstGeom prst="rect">
            <a:avLst/>
          </a:prstGeom>
          <a:solidFill>
            <a:schemeClr val="accent1">
              <a:lumMod val="50000"/>
            </a:schemeClr>
          </a:solidFill>
          <a:ln w="0">
            <a:solidFill>
              <a:schemeClr val="accent1"/>
            </a:solidFill>
          </a:ln>
        </p:spPr>
        <p:txBody>
          <a:bodyPr lIns="90000" tIns="45000" rIns="90000" bIns="4500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fr-FR" altLang="fr-FR" dirty="0" smtClean="0">
                <a:solidFill>
                  <a:schemeClr val="bg1"/>
                </a:solidFill>
                <a:latin typeface="Bookman Old Style" panose="02050604050505020204" pitchFamily="18" charset="0"/>
              </a:rPr>
              <a:t> Création de textes</a:t>
            </a:r>
          </a:p>
        </p:txBody>
      </p:sp>
      <p:sp>
        <p:nvSpPr>
          <p:cNvPr id="5" name="ZoneTexte 4"/>
          <p:cNvSpPr txBox="1"/>
          <p:nvPr/>
        </p:nvSpPr>
        <p:spPr>
          <a:xfrm>
            <a:off x="703383" y="2025908"/>
            <a:ext cx="3892063" cy="4832092"/>
          </a:xfrm>
          <a:prstGeom prst="rect">
            <a:avLst/>
          </a:prstGeom>
          <a:noFill/>
        </p:spPr>
        <p:txBody>
          <a:bodyPr wrap="square" rtlCol="0">
            <a:spAutoFit/>
          </a:bodyPr>
          <a:lstStyle/>
          <a:p>
            <a:r>
              <a:rPr lang="fr-FR" sz="2800" b="1" dirty="0" smtClean="0">
                <a:solidFill>
                  <a:schemeClr val="bg2">
                    <a:lumMod val="25000"/>
                  </a:schemeClr>
                </a:solidFill>
                <a:latin typeface="Bookman Old Style" panose="02050604050505020204" pitchFamily="18" charset="0"/>
              </a:rPr>
              <a:t>Création pour l’atelier Cinéma d’un poème intitulé</a:t>
            </a:r>
          </a:p>
          <a:p>
            <a:endParaRPr lang="fr-FR" sz="2800" b="1" dirty="0">
              <a:solidFill>
                <a:schemeClr val="bg2">
                  <a:lumMod val="25000"/>
                </a:schemeClr>
              </a:solidFill>
              <a:latin typeface="Bookman Old Style" panose="02050604050505020204" pitchFamily="18" charset="0"/>
            </a:endParaRPr>
          </a:p>
          <a:p>
            <a:r>
              <a:rPr lang="fr-FR" sz="2800" b="1" dirty="0" smtClean="0">
                <a:solidFill>
                  <a:schemeClr val="bg2">
                    <a:lumMod val="25000"/>
                  </a:schemeClr>
                </a:solidFill>
                <a:latin typeface="Bookman Old Style" panose="02050604050505020204" pitchFamily="18" charset="0"/>
              </a:rPr>
              <a:t>« Graines du figuier</a:t>
            </a:r>
            <a:br>
              <a:rPr lang="fr-FR" sz="2800" b="1" dirty="0" smtClean="0">
                <a:solidFill>
                  <a:schemeClr val="bg2">
                    <a:lumMod val="25000"/>
                  </a:schemeClr>
                </a:solidFill>
                <a:latin typeface="Bookman Old Style" panose="02050604050505020204" pitchFamily="18" charset="0"/>
              </a:rPr>
            </a:br>
            <a:r>
              <a:rPr lang="fr-FR" sz="2800" b="1" dirty="0" smtClean="0">
                <a:solidFill>
                  <a:schemeClr val="bg2">
                    <a:lumMod val="25000"/>
                  </a:schemeClr>
                </a:solidFill>
                <a:latin typeface="Bookman Old Style" panose="02050604050505020204" pitchFamily="18" charset="0"/>
              </a:rPr>
              <a:t>sauvage en Iran</a:t>
            </a:r>
            <a:r>
              <a:rPr lang="fr-FR" sz="2800" b="1" dirty="0" smtClean="0">
                <a:solidFill>
                  <a:schemeClr val="bg2">
                    <a:lumMod val="25000"/>
                  </a:schemeClr>
                </a:solidFill>
                <a:latin typeface="Bookman Old Style" panose="02050604050505020204" pitchFamily="18" charset="0"/>
                <a:hlinkClick r:id="rId3" action="ppaction://hlinkfile"/>
              </a:rPr>
              <a:t> »</a:t>
            </a:r>
          </a:p>
          <a:p>
            <a:endParaRPr lang="fr-FR" sz="2800" dirty="0">
              <a:solidFill>
                <a:schemeClr val="bg2">
                  <a:lumMod val="25000"/>
                </a:schemeClr>
              </a:solidFill>
              <a:latin typeface="Bookman Old Style" panose="02050604050505020204" pitchFamily="18" charset="0"/>
              <a:hlinkClick r:id="rId3" action="ppaction://hlinkfile"/>
            </a:endParaRPr>
          </a:p>
          <a:p>
            <a:r>
              <a:rPr lang="fr-FR" sz="2800" dirty="0" smtClean="0">
                <a:solidFill>
                  <a:schemeClr val="bg2">
                    <a:lumMod val="25000"/>
                  </a:schemeClr>
                </a:solidFill>
                <a:latin typeface="Bookman Old Style" panose="02050604050505020204" pitchFamily="18" charset="0"/>
                <a:hlinkClick r:id="rId4"/>
              </a:rPr>
              <a:t>Création du poème </a:t>
            </a:r>
            <a:r>
              <a:rPr lang="fr-FR" sz="2800" dirty="0" smtClean="0">
                <a:solidFill>
                  <a:schemeClr val="bg2">
                    <a:lumMod val="25000"/>
                  </a:schemeClr>
                </a:solidFill>
                <a:latin typeface="Bookman Old Style" panose="02050604050505020204" pitchFamily="18" charset="0"/>
              </a:rPr>
              <a:t>par </a:t>
            </a:r>
            <a:r>
              <a:rPr lang="fr-FR" sz="2800" dirty="0" err="1" smtClean="0">
                <a:solidFill>
                  <a:schemeClr val="bg2">
                    <a:lumMod val="25000"/>
                  </a:schemeClr>
                </a:solidFill>
                <a:latin typeface="Bookman Old Style" panose="02050604050505020204" pitchFamily="18" charset="0"/>
              </a:rPr>
              <a:t>chatGPT</a:t>
            </a:r>
            <a:endParaRPr lang="fr-FR" sz="2800" dirty="0" smtClean="0">
              <a:solidFill>
                <a:schemeClr val="bg2">
                  <a:lumMod val="25000"/>
                </a:schemeClr>
              </a:solidFill>
              <a:latin typeface="Bookman Old Style" panose="02050604050505020204" pitchFamily="18" charset="0"/>
            </a:endParaRPr>
          </a:p>
          <a:p>
            <a:endParaRPr lang="fr-FR" sz="2800" dirty="0">
              <a:latin typeface="Bookman Old Style" panose="02050604050505020204" pitchFamily="18" charset="0"/>
            </a:endParaRPr>
          </a:p>
          <a:p>
            <a:endParaRPr lang="fr-FR" sz="2800" dirty="0">
              <a:latin typeface="Bookman Old Style" panose="02050604050505020204" pitchFamily="18" charset="0"/>
            </a:endParaRPr>
          </a:p>
        </p:txBody>
      </p:sp>
      <p:pic>
        <p:nvPicPr>
          <p:cNvPr id="7" name="Image 6"/>
          <p:cNvPicPr>
            <a:picLocks noChangeAspect="1"/>
          </p:cNvPicPr>
          <p:nvPr/>
        </p:nvPicPr>
        <p:blipFill rotWithShape="1">
          <a:blip r:embed="rId5">
            <a:extLst>
              <a:ext uri="{28A0092B-C50C-407E-A947-70E740481C1C}">
                <a14:useLocalDpi xmlns:a14="http://schemas.microsoft.com/office/drawing/2010/main" val="0"/>
              </a:ext>
            </a:extLst>
          </a:blip>
          <a:srcRect l="2991" r="8083"/>
          <a:stretch/>
        </p:blipFill>
        <p:spPr>
          <a:xfrm>
            <a:off x="5158154" y="2095501"/>
            <a:ext cx="6447692" cy="3812930"/>
          </a:xfrm>
          <a:prstGeom prst="rect">
            <a:avLst/>
          </a:prstGeom>
        </p:spPr>
      </p:pic>
      <p:sp>
        <p:nvSpPr>
          <p:cNvPr id="12" name="Espace réservé du numéro de diapositive 11"/>
          <p:cNvSpPr>
            <a:spLocks noGrp="1"/>
          </p:cNvSpPr>
          <p:nvPr>
            <p:ph type="sldNum" idx="3"/>
          </p:nvPr>
        </p:nvSpPr>
        <p:spPr/>
        <p:txBody>
          <a:bodyPr/>
          <a:lstStyle/>
          <a:p>
            <a:fld id="{781BBC9B-C74A-4B3A-8170-2DD15E7FF3AE}" type="slidenum">
              <a:rPr lang="fr-FR" smtClean="0"/>
              <a:t>38</a:t>
            </a:fld>
            <a:endParaRPr lang="fr-FR"/>
          </a:p>
        </p:txBody>
      </p:sp>
    </p:spTree>
    <p:extLst>
      <p:ext uri="{BB962C8B-B14F-4D97-AF65-F5344CB8AC3E}">
        <p14:creationId xmlns:p14="http://schemas.microsoft.com/office/powerpoint/2010/main" val="41983842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2">
                    <a:lumMod val="25000"/>
                  </a:schemeClr>
                </a:solidFill>
                <a:latin typeface="Bookman Old Style" panose="02050604050505020204" pitchFamily="18" charset="0"/>
              </a:rPr>
              <a:t>… Les graines du figuier sauvage </a:t>
            </a:r>
            <a:endParaRPr lang="fr-FR" dirty="0">
              <a:solidFill>
                <a:schemeClr val="bg2">
                  <a:lumMod val="25000"/>
                </a:schemeClr>
              </a:solidFill>
              <a:latin typeface="Bookman Old Style" panose="02050604050505020204" pitchFamily="18" charset="0"/>
            </a:endParaRPr>
          </a:p>
        </p:txBody>
      </p:sp>
      <p:sp>
        <p:nvSpPr>
          <p:cNvPr id="3" name="Espace réservé du contenu 2"/>
          <p:cNvSpPr>
            <a:spLocks noGrp="1"/>
          </p:cNvSpPr>
          <p:nvPr>
            <p:ph/>
          </p:nvPr>
        </p:nvSpPr>
        <p:spPr>
          <a:xfrm>
            <a:off x="422380" y="2189267"/>
            <a:ext cx="6289315" cy="4174957"/>
          </a:xfrm>
        </p:spPr>
        <p:txBody>
          <a:bodyPr>
            <a:normAutofit fontScale="55000" lnSpcReduction="20000"/>
          </a:bodyPr>
          <a:lstStyle/>
          <a:p>
            <a:pPr marL="571500" indent="-571500">
              <a:buFont typeface="Arial" panose="020B0604020202020204" pitchFamily="34" charset="0"/>
              <a:buChar char="•"/>
            </a:pPr>
            <a:r>
              <a:rPr lang="fr-FR" dirty="0">
                <a:latin typeface="Bookman Old Style" panose="02050604050505020204" pitchFamily="18" charset="0"/>
                <a:ea typeface="+mj-ea"/>
                <a:cs typeface="+mj-cs"/>
                <a:hlinkClick r:id="rId3"/>
              </a:rPr>
              <a:t>Ecrit un poème </a:t>
            </a:r>
            <a:r>
              <a:rPr lang="fr-FR" b="1" dirty="0">
                <a:latin typeface="Bookman Old Style" panose="02050604050505020204" pitchFamily="18" charset="0"/>
                <a:ea typeface="+mj-ea"/>
                <a:cs typeface="+mj-cs"/>
                <a:hlinkClick r:id="rId3"/>
              </a:rPr>
              <a:t>coquin</a:t>
            </a:r>
            <a:r>
              <a:rPr lang="fr-FR" dirty="0">
                <a:latin typeface="Bookman Old Style" panose="02050604050505020204" pitchFamily="18" charset="0"/>
                <a:ea typeface="+mj-ea"/>
                <a:cs typeface="+mj-cs"/>
                <a:hlinkClick r:id="rId3"/>
              </a:rPr>
              <a:t> sur les graines du figuier sauvage </a:t>
            </a:r>
            <a:r>
              <a:rPr lang="fr-FR" dirty="0">
                <a:hlinkClick r:id="rId3"/>
              </a:rPr>
              <a:t>en </a:t>
            </a:r>
            <a:r>
              <a:rPr lang="fr-FR" dirty="0" smtClean="0">
                <a:latin typeface="Bookman Old Style" panose="02050604050505020204" pitchFamily="18" charset="0"/>
                <a:ea typeface="+mj-ea"/>
                <a:cs typeface="+mj-cs"/>
                <a:hlinkClick r:id="rId3"/>
              </a:rPr>
              <a:t>Iran</a:t>
            </a:r>
          </a:p>
          <a:p>
            <a:endParaRPr lang="fr-FR" dirty="0">
              <a:latin typeface="Bookman Old Style" panose="02050604050505020204" pitchFamily="18" charset="0"/>
              <a:ea typeface="+mj-ea"/>
              <a:cs typeface="+mj-cs"/>
              <a:hlinkClick r:id="rId3"/>
            </a:endParaRPr>
          </a:p>
          <a:p>
            <a:pPr marL="571500" indent="-571500">
              <a:buFont typeface="Arial" panose="020B0604020202020204" pitchFamily="34" charset="0"/>
              <a:buChar char="•"/>
            </a:pPr>
            <a:r>
              <a:rPr lang="fr-FR" dirty="0" smtClean="0">
                <a:hlinkClick r:id="rId4"/>
              </a:rPr>
              <a:t>Ecrit un texte </a:t>
            </a:r>
            <a:r>
              <a:rPr lang="fr-FR" dirty="0">
                <a:hlinkClick r:id="rId4"/>
              </a:rPr>
              <a:t>sur les graines du figuier sauvage en Iran, </a:t>
            </a:r>
            <a:r>
              <a:rPr lang="fr-FR" b="1" dirty="0">
                <a:hlinkClick r:id="rId4"/>
              </a:rPr>
              <a:t>en style juridique et </a:t>
            </a:r>
            <a:r>
              <a:rPr lang="fr-FR" b="1" dirty="0" smtClean="0">
                <a:hlinkClick r:id="rId4"/>
              </a:rPr>
              <a:t>contestataire</a:t>
            </a:r>
            <a:endParaRPr lang="fr-FR" b="1" dirty="0" smtClean="0"/>
          </a:p>
          <a:p>
            <a:endParaRPr lang="fr-FR" b="1" dirty="0" smtClean="0"/>
          </a:p>
          <a:p>
            <a:endParaRPr lang="fr-FR" b="1" dirty="0"/>
          </a:p>
          <a:p>
            <a:pPr marL="571500" indent="-571500">
              <a:buFont typeface="Arial" panose="020B0604020202020204" pitchFamily="34" charset="0"/>
              <a:buChar char="•"/>
            </a:pPr>
            <a:r>
              <a:rPr lang="fr-FR" b="1" dirty="0" smtClean="0">
                <a:hlinkClick r:id="rId5"/>
              </a:rPr>
              <a:t>Qui et l’auteur du film de même nom,</a:t>
            </a:r>
            <a:endParaRPr lang="fr-FR" b="1" dirty="0" smtClean="0"/>
          </a:p>
          <a:p>
            <a:pPr marL="571500" indent="-571500">
              <a:buFont typeface="Arial" panose="020B0604020202020204" pitchFamily="34" charset="0"/>
              <a:buChar char="•"/>
            </a:pPr>
            <a:endParaRPr lang="fr-FR" b="1" dirty="0"/>
          </a:p>
          <a:p>
            <a:pPr marL="571500" indent="-571500">
              <a:buFont typeface="Arial" panose="020B0604020202020204" pitchFamily="34" charset="0"/>
              <a:buChar char="•"/>
            </a:pPr>
            <a:r>
              <a:rPr lang="fr-FR" b="1" dirty="0" smtClean="0">
                <a:hlinkClick r:id="rId6"/>
              </a:rPr>
              <a:t>Ecris un texte de 2000 mots, à sa manière, sur Les graines du figuier sauvage, et écris le script d’un film reposant sur ce texte.</a:t>
            </a:r>
            <a:endParaRPr lang="fr-FR" dirty="0">
              <a:latin typeface="Bookman Old Style" panose="02050604050505020204" pitchFamily="18" charset="0"/>
              <a:ea typeface="+mj-ea"/>
              <a:cs typeface="+mj-cs"/>
              <a:hlinkClick r:id="rId3"/>
            </a:endParaRPr>
          </a:p>
          <a:p>
            <a:endParaRPr lang="fr-FR" dirty="0">
              <a:hlinkClick r:id="rId3"/>
            </a:endParaRPr>
          </a:p>
          <a:p>
            <a:endParaRPr lang="fr-FR" dirty="0">
              <a:hlinkClick r:id="rId3"/>
            </a:endParaRPr>
          </a:p>
        </p:txBody>
      </p:sp>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4388" y="1581419"/>
            <a:ext cx="4304762" cy="4304762"/>
          </a:xfrm>
          <a:prstGeom prst="rect">
            <a:avLst/>
          </a:prstGeom>
        </p:spPr>
      </p:pic>
      <p:sp>
        <p:nvSpPr>
          <p:cNvPr id="11" name="Espace réservé du numéro de diapositive 10"/>
          <p:cNvSpPr>
            <a:spLocks noGrp="1"/>
          </p:cNvSpPr>
          <p:nvPr>
            <p:ph type="sldNum" idx="3"/>
          </p:nvPr>
        </p:nvSpPr>
        <p:spPr/>
        <p:txBody>
          <a:bodyPr/>
          <a:lstStyle/>
          <a:p>
            <a:fld id="{781BBC9B-C74A-4B3A-8170-2DD15E7FF3AE}" type="slidenum">
              <a:rPr lang="fr-FR" smtClean="0"/>
              <a:t>39</a:t>
            </a:fld>
            <a:endParaRPr lang="fr-FR"/>
          </a:p>
        </p:txBody>
      </p:sp>
    </p:spTree>
    <p:extLst>
      <p:ext uri="{BB962C8B-B14F-4D97-AF65-F5344CB8AC3E}">
        <p14:creationId xmlns:p14="http://schemas.microsoft.com/office/powerpoint/2010/main" val="9555070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676275" y="1828800"/>
            <a:ext cx="9197975" cy="446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9219" name="Rectangle 2"/>
          <p:cNvSpPr>
            <a:spLocks noGrp="1" noChangeArrowheads="1"/>
          </p:cNvSpPr>
          <p:nvPr>
            <p:ph type="title" idx="4294967295"/>
          </p:nvPr>
        </p:nvSpPr>
        <p:spPr>
          <a:xfrm>
            <a:off x="898525" y="484188"/>
            <a:ext cx="8388350" cy="739775"/>
          </a:xfrm>
          <a:solidFill>
            <a:schemeClr val="accent1">
              <a:lumMod val="75000"/>
            </a:schemeClr>
          </a:solidFill>
        </p:spPr>
        <p:txBody>
          <a:bodyPr lIns="90000" tIns="45000" rIns="90000" bIns="45000" anchor="t"/>
          <a:lstStyle/>
          <a:p>
            <a:pPr algn="ctr"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fr-FR" altLang="fr-FR" sz="4400" dirty="0" smtClean="0">
                <a:solidFill>
                  <a:schemeClr val="bg1"/>
                </a:solidFill>
                <a:latin typeface="Bookman Old Style" panose="02050604050505020204" pitchFamily="18" charset="0"/>
              </a:rPr>
              <a:t>L’Intelligence artificielle ?</a:t>
            </a:r>
          </a:p>
        </p:txBody>
      </p:sp>
      <p:sp>
        <p:nvSpPr>
          <p:cNvPr id="9220" name="Text Box 3"/>
          <p:cNvSpPr txBox="1">
            <a:spLocks noChangeArrowheads="1"/>
          </p:cNvSpPr>
          <p:nvPr/>
        </p:nvSpPr>
        <p:spPr bwMode="auto">
          <a:xfrm>
            <a:off x="839788" y="1484313"/>
            <a:ext cx="8601075" cy="189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76" rIns="90000" bIns="45000"/>
          <a:lstStyle>
            <a:lvl1pPr>
              <a:lnSpc>
                <a:spcPct val="84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800">
                <a:solidFill>
                  <a:srgbClr val="000000"/>
                </a:solidFill>
                <a:latin typeface="Arial" panose="020B0604020202020204" pitchFamily="34" charset="0"/>
                <a:cs typeface="DejaVu Sans" panose="020B0603030804020204" pitchFamily="34" charset="0"/>
              </a:defRPr>
            </a:lvl1pPr>
            <a:lvl2pPr>
              <a:lnSpc>
                <a:spcPct val="84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Arial" panose="020B0604020202020204" pitchFamily="34" charset="0"/>
                <a:cs typeface="DejaVu Sans" panose="020B0603030804020204" pitchFamily="34" charset="0"/>
              </a:defRPr>
            </a:lvl2pPr>
            <a:lvl3pPr>
              <a:lnSpc>
                <a:spcPct val="84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DejaVu Sans" panose="020B0603030804020204" pitchFamily="34" charset="0"/>
              </a:defRPr>
            </a:lvl3pPr>
            <a:lvl4pPr>
              <a:lnSpc>
                <a:spcPct val="84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DejaVu Sans" panose="020B0603030804020204" pitchFamily="34" charset="0"/>
              </a:defRPr>
            </a:lvl4pPr>
            <a:lvl5pPr>
              <a:lnSpc>
                <a:spcPct val="84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Arial" panose="020B0604020202020204" pitchFamily="34" charset="0"/>
                <a:cs typeface="DejaVu Sans" panose="020B0603030804020204" pitchFamily="34" charset="0"/>
              </a:defRPr>
            </a:lvl5pPr>
            <a:lvl6pPr marL="25146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Arial" panose="020B0604020202020204" pitchFamily="34" charset="0"/>
                <a:cs typeface="DejaVu Sans" panose="020B0603030804020204" pitchFamily="34" charset="0"/>
              </a:defRPr>
            </a:lvl6pPr>
            <a:lvl7pPr marL="29718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Arial" panose="020B0604020202020204" pitchFamily="34" charset="0"/>
                <a:cs typeface="DejaVu Sans" panose="020B0603030804020204" pitchFamily="34" charset="0"/>
              </a:defRPr>
            </a:lvl7pPr>
            <a:lvl8pPr marL="34290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Arial" panose="020B0604020202020204" pitchFamily="34" charset="0"/>
                <a:cs typeface="DejaVu Sans" panose="020B0603030804020204" pitchFamily="34" charset="0"/>
              </a:defRPr>
            </a:lvl8pPr>
            <a:lvl9pPr marL="38862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Arial" panose="020B0604020202020204" pitchFamily="34" charset="0"/>
                <a:cs typeface="DejaVu Sans" panose="020B0603030804020204" pitchFamily="34" charset="0"/>
              </a:defRPr>
            </a:lvl9pPr>
          </a:lstStyle>
          <a:p>
            <a:pPr algn="ctr" eaLnBrk="1">
              <a:lnSpc>
                <a:spcPct val="93000"/>
              </a:lnSpc>
              <a:spcAft>
                <a:spcPct val="0"/>
              </a:spcAft>
            </a:pPr>
            <a:r>
              <a:rPr lang="fr-FR" altLang="fr-FR">
                <a:solidFill>
                  <a:schemeClr val="tx1"/>
                </a:solidFill>
                <a:latin typeface="Bookman Old Style" panose="02050604050505020204" pitchFamily="18" charset="0"/>
              </a:rPr>
              <a:t>L'IA désigne la possibilité pour une machine</a:t>
            </a:r>
          </a:p>
          <a:p>
            <a:pPr algn="ctr" eaLnBrk="1">
              <a:lnSpc>
                <a:spcPct val="93000"/>
              </a:lnSpc>
              <a:spcAft>
                <a:spcPct val="0"/>
              </a:spcAft>
            </a:pPr>
            <a:r>
              <a:rPr lang="fr-FR" altLang="fr-FR">
                <a:solidFill>
                  <a:schemeClr val="tx1"/>
                </a:solidFill>
                <a:latin typeface="Bookman Old Style" panose="02050604050505020204" pitchFamily="18" charset="0"/>
              </a:rPr>
              <a:t>de reproduire des comportements liés aux humains, </a:t>
            </a:r>
          </a:p>
          <a:p>
            <a:pPr algn="ctr" eaLnBrk="1">
              <a:lnSpc>
                <a:spcPct val="93000"/>
              </a:lnSpc>
              <a:spcAft>
                <a:spcPct val="0"/>
              </a:spcAft>
            </a:pPr>
            <a:r>
              <a:rPr lang="fr-FR" altLang="fr-FR">
                <a:solidFill>
                  <a:schemeClr val="tx1"/>
                </a:solidFill>
                <a:latin typeface="Bookman Old Style" panose="02050604050505020204" pitchFamily="18" charset="0"/>
              </a:rPr>
              <a:t>tels que le raisonnement, la planification et </a:t>
            </a:r>
          </a:p>
          <a:p>
            <a:pPr algn="ctr" eaLnBrk="1">
              <a:lnSpc>
                <a:spcPct val="93000"/>
              </a:lnSpc>
              <a:spcAft>
                <a:spcPct val="0"/>
              </a:spcAft>
            </a:pPr>
            <a:r>
              <a:rPr lang="fr-FR" altLang="fr-FR">
                <a:solidFill>
                  <a:schemeClr val="tx1"/>
                </a:solidFill>
                <a:latin typeface="Bookman Old Style" panose="02050604050505020204" pitchFamily="18" charset="0"/>
              </a:rPr>
              <a:t>la créativité (Parlement européen).</a:t>
            </a:r>
          </a:p>
          <a:p>
            <a:pPr algn="ctr" eaLnBrk="1">
              <a:lnSpc>
                <a:spcPct val="93000"/>
              </a:lnSpc>
              <a:spcAft>
                <a:spcPct val="0"/>
              </a:spcAft>
            </a:pPr>
            <a:endParaRPr lang="fr-FR" altLang="fr-FR">
              <a:solidFill>
                <a:schemeClr val="tx1"/>
              </a:solidFill>
              <a:latin typeface="Bookman Old Style" panose="02050604050505020204" pitchFamily="18" charset="0"/>
            </a:endParaRPr>
          </a:p>
          <a:p>
            <a:pPr algn="ctr" eaLnBrk="1">
              <a:lnSpc>
                <a:spcPct val="93000"/>
              </a:lnSpc>
              <a:spcAft>
                <a:spcPct val="0"/>
              </a:spcAft>
            </a:pPr>
            <a:endParaRPr lang="fr-FR" altLang="fr-FR" sz="1800">
              <a:solidFill>
                <a:srgbClr val="0000FF"/>
              </a:solidFill>
            </a:endParaRPr>
          </a:p>
          <a:p>
            <a:pPr algn="ctr" eaLnBrk="1">
              <a:lnSpc>
                <a:spcPct val="93000"/>
              </a:lnSpc>
              <a:spcAft>
                <a:spcPct val="0"/>
              </a:spcAft>
            </a:pPr>
            <a:endParaRPr lang="fr-FR" altLang="fr-FR" sz="1800">
              <a:solidFill>
                <a:srgbClr val="0000FF"/>
              </a:solidFill>
            </a:endParaRPr>
          </a:p>
        </p:txBody>
      </p:sp>
      <p:sp>
        <p:nvSpPr>
          <p:cNvPr id="7" name="Text Box 3"/>
          <p:cNvSpPr txBox="1">
            <a:spLocks noChangeArrowheads="1"/>
          </p:cNvSpPr>
          <p:nvPr/>
        </p:nvSpPr>
        <p:spPr bwMode="auto">
          <a:xfrm>
            <a:off x="839788" y="3644900"/>
            <a:ext cx="3384550" cy="1944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76"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9pPr>
          </a:lstStyle>
          <a:p>
            <a:pPr eaLnBrk="1">
              <a:defRPr/>
            </a:pPr>
            <a:r>
              <a:rPr lang="fr-FR" altLang="fr-FR" sz="2800" dirty="0" smtClean="0">
                <a:solidFill>
                  <a:schemeClr val="accent6">
                    <a:lumMod val="50000"/>
                  </a:schemeClr>
                </a:solidFill>
                <a:latin typeface="Bookman Old Style" panose="02050604050505020204" pitchFamily="18" charset="0"/>
              </a:rPr>
              <a:t>Elle a le potentiel de </a:t>
            </a:r>
          </a:p>
          <a:p>
            <a:pPr eaLnBrk="1">
              <a:defRPr/>
            </a:pPr>
            <a:r>
              <a:rPr lang="fr-FR" altLang="fr-FR" sz="2800" dirty="0" smtClean="0">
                <a:solidFill>
                  <a:schemeClr val="accent6">
                    <a:lumMod val="50000"/>
                  </a:schemeClr>
                </a:solidFill>
                <a:latin typeface="Bookman Old Style" panose="02050604050505020204" pitchFamily="18" charset="0"/>
              </a:rPr>
              <a:t>transformer </a:t>
            </a:r>
          </a:p>
          <a:p>
            <a:pPr eaLnBrk="1">
              <a:defRPr/>
            </a:pPr>
            <a:r>
              <a:rPr lang="fr-FR" altLang="fr-FR" sz="2800" dirty="0" smtClean="0">
                <a:solidFill>
                  <a:schemeClr val="accent6">
                    <a:lumMod val="50000"/>
                  </a:schemeClr>
                </a:solidFill>
                <a:latin typeface="Bookman Old Style" panose="02050604050505020204" pitchFamily="18" charset="0"/>
              </a:rPr>
              <a:t>de nombreux aspects </a:t>
            </a:r>
          </a:p>
          <a:p>
            <a:pPr eaLnBrk="1">
              <a:defRPr/>
            </a:pPr>
            <a:r>
              <a:rPr lang="fr-FR" altLang="fr-FR" sz="2800" dirty="0" smtClean="0">
                <a:solidFill>
                  <a:schemeClr val="accent6">
                    <a:lumMod val="50000"/>
                  </a:schemeClr>
                </a:solidFill>
                <a:latin typeface="Bookman Old Style" panose="02050604050505020204" pitchFamily="18" charset="0"/>
              </a:rPr>
              <a:t>de notre vie quotidienne </a:t>
            </a:r>
          </a:p>
          <a:p>
            <a:pPr eaLnBrk="1">
              <a:defRPr/>
            </a:pPr>
            <a:r>
              <a:rPr lang="fr-FR" altLang="fr-FR" sz="2800" dirty="0" smtClean="0">
                <a:solidFill>
                  <a:schemeClr val="accent6">
                    <a:lumMod val="50000"/>
                  </a:schemeClr>
                </a:solidFill>
                <a:latin typeface="Bookman Old Style" panose="02050604050505020204" pitchFamily="18" charset="0"/>
              </a:rPr>
              <a:t>et de notre société</a:t>
            </a:r>
          </a:p>
          <a:p>
            <a:pPr algn="ctr" eaLnBrk="1">
              <a:defRPr/>
            </a:pPr>
            <a:endParaRPr lang="fr-FR" altLang="fr-FR" sz="2800" dirty="0" smtClean="0">
              <a:solidFill>
                <a:schemeClr val="accent6">
                  <a:lumMod val="50000"/>
                </a:schemeClr>
              </a:solidFill>
              <a:latin typeface="Bookman Old Style" panose="02050604050505020204" pitchFamily="18" charset="0"/>
            </a:endParaRPr>
          </a:p>
        </p:txBody>
      </p:sp>
      <p:pic>
        <p:nvPicPr>
          <p:cNvPr id="9222"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2400" y="3500438"/>
            <a:ext cx="3743325"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ce réservé du numéro de diapositive 8"/>
          <p:cNvSpPr>
            <a:spLocks noGrp="1"/>
          </p:cNvSpPr>
          <p:nvPr>
            <p:ph type="sldNum" idx="11"/>
          </p:nvPr>
        </p:nvSpPr>
        <p:spPr/>
        <p:txBody>
          <a:bodyPr/>
          <a:lstStyle/>
          <a:p>
            <a:pPr>
              <a:defRPr/>
            </a:pPr>
            <a:fld id="{0B22062A-E80C-4165-801D-C3B6FD440DF7}" type="slidenum">
              <a:rPr lang="fr-FR" altLang="fr-FR" smtClean="0"/>
              <a:pPr>
                <a:defRPr/>
              </a:pPr>
              <a:t>4</a:t>
            </a:fld>
            <a:endParaRPr lang="fr-FR" altLang="fr-FR"/>
          </a:p>
        </p:txBody>
      </p:sp>
    </p:spTree>
    <p:extLst>
      <p:ext uri="{BB962C8B-B14F-4D97-AF65-F5344CB8AC3E}">
        <p14:creationId xmlns:p14="http://schemas.microsoft.com/office/powerpoint/2010/main" val="12976143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8534520" cy="1144800"/>
          </a:xfrm>
        </p:spPr>
        <p:txBody>
          <a:bodyPr/>
          <a:lstStyle/>
          <a:p>
            <a:r>
              <a:rPr lang="fr-FR" dirty="0" smtClean="0">
                <a:latin typeface="Bookman Old Style" panose="02050604050505020204" pitchFamily="18" charset="0"/>
              </a:rPr>
              <a:t>Gemini et les IA ne ressentent pas d’émotion, mais ,,,</a:t>
            </a:r>
            <a:endParaRPr lang="fr-FR" dirty="0">
              <a:latin typeface="Bookman Old Style" panose="02050604050505020204" pitchFamily="18" charset="0"/>
            </a:endParaRPr>
          </a:p>
        </p:txBody>
      </p:sp>
      <p:sp>
        <p:nvSpPr>
          <p:cNvPr id="3" name="Espace réservé du contenu 2"/>
          <p:cNvSpPr>
            <a:spLocks noGrp="1"/>
          </p:cNvSpPr>
          <p:nvPr>
            <p:ph/>
          </p:nvPr>
        </p:nvSpPr>
        <p:spPr>
          <a:xfrm>
            <a:off x="6983152" y="2052199"/>
            <a:ext cx="4642458" cy="4182772"/>
          </a:xfrm>
          <a:solidFill>
            <a:schemeClr val="bg1"/>
          </a:solidFill>
        </p:spPr>
        <p:txBody>
          <a:bodyPr/>
          <a:lstStyle/>
          <a:p>
            <a:r>
              <a:rPr lang="fr-FR" sz="3200" dirty="0" smtClean="0">
                <a:latin typeface="Bookman Old Style" panose="02050604050505020204" pitchFamily="18" charset="0"/>
              </a:rPr>
              <a:t>Les IA génératives ont des trucs</a:t>
            </a:r>
          </a:p>
          <a:p>
            <a:endParaRPr lang="fr-FR" sz="3200" dirty="0" smtClean="0">
              <a:latin typeface="Bookman Old Style" panose="02050604050505020204" pitchFamily="18" charset="0"/>
            </a:endParaRPr>
          </a:p>
          <a:p>
            <a:r>
              <a:rPr lang="fr-FR" sz="3200" dirty="0" smtClean="0">
                <a:latin typeface="Bookman Old Style" panose="02050604050505020204" pitchFamily="18" charset="0"/>
              </a:rPr>
              <a:t>Et c’est spectaculaire</a:t>
            </a:r>
          </a:p>
          <a:p>
            <a:endParaRPr lang="fr-FR" sz="3200" dirty="0">
              <a:latin typeface="Bookman Old Style" panose="02050604050505020204" pitchFamily="18" charset="0"/>
            </a:endParaRPr>
          </a:p>
          <a:p>
            <a:r>
              <a:rPr lang="fr-FR" sz="2000" dirty="0">
                <a:latin typeface="Bookman Old Style" panose="02050604050505020204" pitchFamily="18" charset="0"/>
                <a:hlinkClick r:id="rId3"/>
              </a:rPr>
              <a:t>https://</a:t>
            </a:r>
            <a:r>
              <a:rPr lang="fr-FR" sz="2000" dirty="0" smtClean="0">
                <a:latin typeface="Bookman Old Style" panose="02050604050505020204" pitchFamily="18" charset="0"/>
                <a:hlinkClick r:id="rId3"/>
              </a:rPr>
              <a:t>gemini.google.com/app/c69b28f4c0efc45f</a:t>
            </a:r>
            <a:r>
              <a:rPr lang="fr-FR" sz="2000" dirty="0" smtClean="0">
                <a:latin typeface="Bookman Old Style" panose="02050604050505020204" pitchFamily="18" charset="0"/>
              </a:rPr>
              <a:t> </a:t>
            </a:r>
            <a:endParaRPr lang="fr-FR" sz="2000" dirty="0">
              <a:latin typeface="Bookman Old Style" panose="02050604050505020204" pitchFamily="18" charset="0"/>
            </a:endParaRP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370" y="2061430"/>
            <a:ext cx="6096000" cy="4048125"/>
          </a:xfrm>
          <a:prstGeom prst="rect">
            <a:avLst/>
          </a:prstGeom>
        </p:spPr>
      </p:pic>
      <p:sp>
        <p:nvSpPr>
          <p:cNvPr id="11" name="Espace réservé du numéro de diapositive 10"/>
          <p:cNvSpPr>
            <a:spLocks noGrp="1"/>
          </p:cNvSpPr>
          <p:nvPr>
            <p:ph type="sldNum" idx="3"/>
          </p:nvPr>
        </p:nvSpPr>
        <p:spPr/>
        <p:txBody>
          <a:bodyPr/>
          <a:lstStyle/>
          <a:p>
            <a:fld id="{781BBC9B-C74A-4B3A-8170-2DD15E7FF3AE}" type="slidenum">
              <a:rPr lang="fr-FR" smtClean="0"/>
              <a:t>40</a:t>
            </a:fld>
            <a:endParaRPr lang="fr-FR"/>
          </a:p>
        </p:txBody>
      </p:sp>
    </p:spTree>
    <p:extLst>
      <p:ext uri="{BB962C8B-B14F-4D97-AF65-F5344CB8AC3E}">
        <p14:creationId xmlns:p14="http://schemas.microsoft.com/office/powerpoint/2010/main" val="26818647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p:nvPr>
        </p:nvSpPr>
        <p:spPr>
          <a:xfrm>
            <a:off x="592546" y="1032934"/>
            <a:ext cx="9415053" cy="5706533"/>
          </a:xfrm>
        </p:spPr>
        <p:txBody>
          <a:bodyPr>
            <a:normAutofit lnSpcReduction="10000"/>
          </a:bodyPr>
          <a:lstStyle/>
          <a:p>
            <a:pPr marL="0" indent="0">
              <a:buNone/>
            </a:pPr>
            <a:r>
              <a:rPr lang="fr-FR" sz="3200" b="1" dirty="0">
                <a:latin typeface="Bookman Old Style" panose="02050604050505020204" pitchFamily="18" charset="0"/>
              </a:rPr>
              <a:t>Contexte :</a:t>
            </a:r>
            <a:r>
              <a:rPr lang="fr-FR" sz="3200" dirty="0">
                <a:latin typeface="Bookman Old Style" panose="02050604050505020204" pitchFamily="18" charset="0"/>
              </a:rPr>
              <a:t> Imaginons que tu me demandes d'écrire une courte histoire sur un chien perdu</a:t>
            </a:r>
            <a:r>
              <a:rPr lang="fr-FR" sz="3200" dirty="0" smtClean="0">
                <a:latin typeface="Bookman Old Style" panose="02050604050505020204" pitchFamily="18" charset="0"/>
              </a:rPr>
              <a:t>.</a:t>
            </a:r>
          </a:p>
          <a:p>
            <a:endParaRPr lang="fr-FR" sz="3200" dirty="0">
              <a:latin typeface="Bookman Old Style" panose="02050604050505020204" pitchFamily="18" charset="0"/>
            </a:endParaRPr>
          </a:p>
          <a:p>
            <a:pPr marL="0" indent="0">
              <a:buNone/>
            </a:pPr>
            <a:r>
              <a:rPr lang="fr-FR" sz="3200" b="1" dirty="0">
                <a:latin typeface="Bookman Old Style" panose="02050604050505020204" pitchFamily="18" charset="0"/>
              </a:rPr>
              <a:t>Ma réponse pourrait ressembler à ceci :</a:t>
            </a:r>
            <a:endParaRPr lang="fr-FR" sz="3200" dirty="0">
              <a:latin typeface="Bookman Old Style" panose="02050604050505020204" pitchFamily="18" charset="0"/>
            </a:endParaRPr>
          </a:p>
          <a:p>
            <a:r>
              <a:rPr lang="fr-FR" sz="3200" i="1" dirty="0">
                <a:latin typeface="Bookman Old Style" panose="02050604050505020204" pitchFamily="18" charset="0"/>
              </a:rPr>
              <a:t>« Les gouttes de pluie glissaient sur son pelage mouillé, reflétant la mélancolie qui habitait ses grands yeux bruns. Loin de sa maison chaleureuse, le petit chien errait sans but, son aboiement faible se perdant dans le brouillard. </a:t>
            </a:r>
            <a:r>
              <a:rPr lang="fr-FR" sz="3200" i="1" dirty="0" smtClean="0">
                <a:latin typeface="Bookman Old Style" panose="02050604050505020204" pitchFamily="18" charset="0"/>
              </a:rPr>
              <a:t/>
            </a:r>
            <a:br>
              <a:rPr lang="fr-FR" sz="3200" i="1" dirty="0" smtClean="0">
                <a:latin typeface="Bookman Old Style" panose="02050604050505020204" pitchFamily="18" charset="0"/>
              </a:rPr>
            </a:br>
            <a:r>
              <a:rPr lang="fr-FR" sz="3200" i="1" dirty="0" smtClean="0">
                <a:latin typeface="Bookman Old Style" panose="02050604050505020204" pitchFamily="18" charset="0"/>
              </a:rPr>
              <a:t>Il </a:t>
            </a:r>
            <a:r>
              <a:rPr lang="fr-FR" sz="3200" i="1" dirty="0">
                <a:latin typeface="Bookman Old Style" panose="02050604050505020204" pitchFamily="18" charset="0"/>
              </a:rPr>
              <a:t>se souvenait encore de la caresse de son maître, de la douceur de sa gamelle... </a:t>
            </a:r>
            <a:r>
              <a:rPr lang="fr-FR" sz="3200" i="1" dirty="0" smtClean="0">
                <a:latin typeface="Bookman Old Style" panose="02050604050505020204" pitchFamily="18" charset="0"/>
              </a:rPr>
              <a:t/>
            </a:r>
            <a:br>
              <a:rPr lang="fr-FR" sz="3200" i="1" dirty="0" smtClean="0">
                <a:latin typeface="Bookman Old Style" panose="02050604050505020204" pitchFamily="18" charset="0"/>
              </a:rPr>
            </a:br>
            <a:r>
              <a:rPr lang="fr-FR" sz="3200" i="1" dirty="0" smtClean="0">
                <a:latin typeface="Bookman Old Style" panose="02050604050505020204" pitchFamily="18" charset="0"/>
              </a:rPr>
              <a:t>Mais </a:t>
            </a:r>
            <a:r>
              <a:rPr lang="fr-FR" sz="3200" i="1" dirty="0">
                <a:latin typeface="Bookman Old Style" panose="02050604050505020204" pitchFamily="18" charset="0"/>
              </a:rPr>
              <a:t>maintenant, il était seul, abandonné au milieu de cette nuit sombre et froide. »</a:t>
            </a:r>
            <a:endParaRPr lang="fr-FR" sz="3200" dirty="0">
              <a:latin typeface="Bookman Old Style" panose="02050604050505020204" pitchFamily="18" charset="0"/>
            </a:endParaRPr>
          </a:p>
          <a:p>
            <a:pPr marL="0" indent="0">
              <a:buNone/>
            </a:pPr>
            <a:endParaRPr lang="fr-FR" dirty="0"/>
          </a:p>
        </p:txBody>
      </p:sp>
      <p:sp>
        <p:nvSpPr>
          <p:cNvPr id="9" name="Espace réservé du numéro de diapositive 8"/>
          <p:cNvSpPr>
            <a:spLocks noGrp="1"/>
          </p:cNvSpPr>
          <p:nvPr>
            <p:ph type="sldNum" idx="3"/>
          </p:nvPr>
        </p:nvSpPr>
        <p:spPr/>
        <p:txBody>
          <a:bodyPr/>
          <a:lstStyle/>
          <a:p>
            <a:fld id="{781BBC9B-C74A-4B3A-8170-2DD15E7FF3AE}" type="slidenum">
              <a:rPr lang="fr-FR" smtClean="0"/>
              <a:t>41</a:t>
            </a:fld>
            <a:endParaRPr lang="fr-FR"/>
          </a:p>
        </p:txBody>
      </p:sp>
    </p:spTree>
    <p:extLst>
      <p:ext uri="{BB962C8B-B14F-4D97-AF65-F5344CB8AC3E}">
        <p14:creationId xmlns:p14="http://schemas.microsoft.com/office/powerpoint/2010/main" val="19960585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p:nvPr>
        </p:nvSpPr>
        <p:spPr>
          <a:xfrm>
            <a:off x="400441" y="989081"/>
            <a:ext cx="9610662" cy="4931747"/>
          </a:xfrm>
        </p:spPr>
        <p:txBody>
          <a:bodyPr>
            <a:noAutofit/>
          </a:bodyPr>
          <a:lstStyle/>
          <a:p>
            <a:pPr marL="0" indent="0">
              <a:buNone/>
            </a:pPr>
            <a:r>
              <a:rPr lang="fr-FR" sz="2800" b="1" dirty="0">
                <a:latin typeface="Bookman Old Style" panose="02050604050505020204" pitchFamily="18" charset="0"/>
              </a:rPr>
              <a:t>Comment j'ai procédé </a:t>
            </a:r>
            <a:r>
              <a:rPr lang="fr-FR" sz="2800" b="1" dirty="0" smtClean="0">
                <a:latin typeface="Bookman Old Style" panose="02050604050505020204" pitchFamily="18" charset="0"/>
              </a:rPr>
              <a:t>:</a:t>
            </a:r>
          </a:p>
          <a:p>
            <a:pPr marL="0" indent="0">
              <a:buNone/>
            </a:pPr>
            <a:endParaRPr lang="fr-FR" sz="2800" dirty="0">
              <a:latin typeface="Bookman Old Style" panose="02050604050505020204" pitchFamily="18" charset="0"/>
            </a:endParaRPr>
          </a:p>
          <a:p>
            <a:r>
              <a:rPr lang="fr-FR" sz="2800" b="1" dirty="0">
                <a:latin typeface="Bookman Old Style" panose="02050604050505020204" pitchFamily="18" charset="0"/>
              </a:rPr>
              <a:t>Mots clés associés à la tristesse :</a:t>
            </a:r>
            <a:r>
              <a:rPr lang="fr-FR" sz="2800" dirty="0">
                <a:latin typeface="Bookman Old Style" panose="02050604050505020204" pitchFamily="18" charset="0"/>
              </a:rPr>
              <a:t> J'ai utilisé des mots comme "mouillé", "mélancolie", "seul", "abandonné", "sombre" et "froide" pour créer une atmosphère triste.</a:t>
            </a:r>
          </a:p>
          <a:p>
            <a:r>
              <a:rPr lang="fr-FR" sz="2800" b="1" dirty="0">
                <a:latin typeface="Bookman Old Style" panose="02050604050505020204" pitchFamily="18" charset="0"/>
              </a:rPr>
              <a:t>Descriptions sensorielles :</a:t>
            </a:r>
            <a:r>
              <a:rPr lang="fr-FR" sz="2800" dirty="0">
                <a:latin typeface="Bookman Old Style" panose="02050604050505020204" pitchFamily="18" charset="0"/>
              </a:rPr>
              <a:t> J'ai décrit les sensations physiques du chien (pelage mouillé, froid) pour renforcer l'immersion du lecteur.</a:t>
            </a:r>
          </a:p>
          <a:p>
            <a:r>
              <a:rPr lang="fr-FR" sz="2800" b="1" dirty="0">
                <a:latin typeface="Bookman Old Style" panose="02050604050505020204" pitchFamily="18" charset="0"/>
              </a:rPr>
              <a:t>Mémoire du passé :</a:t>
            </a:r>
            <a:r>
              <a:rPr lang="fr-FR" sz="2800" dirty="0">
                <a:latin typeface="Bookman Old Style" panose="02050604050505020204" pitchFamily="18" charset="0"/>
              </a:rPr>
              <a:t> J'ai évoqué des souvenirs heureux du chien (caresse de son maître) pour accentuer le contraste avec sa situation actuelle et ainsi amplifier le sentiment de tristesse.</a:t>
            </a:r>
          </a:p>
          <a:p>
            <a:r>
              <a:rPr lang="fr-FR" sz="2800" b="1" dirty="0">
                <a:latin typeface="Bookman Old Style" panose="02050604050505020204" pitchFamily="18" charset="0"/>
              </a:rPr>
              <a:t>Isolement :</a:t>
            </a:r>
            <a:r>
              <a:rPr lang="fr-FR" sz="2800" dirty="0">
                <a:latin typeface="Bookman Old Style" panose="02050604050505020204" pitchFamily="18" charset="0"/>
              </a:rPr>
              <a:t> J'ai souligné l'isolement du chien en le décrivant comme "seul" et en le perdant dans le brouillard.</a:t>
            </a:r>
          </a:p>
        </p:txBody>
      </p:sp>
      <p:sp>
        <p:nvSpPr>
          <p:cNvPr id="9" name="Espace réservé du numéro de diapositive 8"/>
          <p:cNvSpPr>
            <a:spLocks noGrp="1"/>
          </p:cNvSpPr>
          <p:nvPr>
            <p:ph type="sldNum" idx="3"/>
          </p:nvPr>
        </p:nvSpPr>
        <p:spPr/>
        <p:txBody>
          <a:bodyPr/>
          <a:lstStyle/>
          <a:p>
            <a:fld id="{781BBC9B-C74A-4B3A-8170-2DD15E7FF3AE}" type="slidenum">
              <a:rPr lang="fr-FR" smtClean="0"/>
              <a:t>42</a:t>
            </a:fld>
            <a:endParaRPr lang="fr-FR"/>
          </a:p>
        </p:txBody>
      </p:sp>
    </p:spTree>
    <p:extLst>
      <p:ext uri="{BB962C8B-B14F-4D97-AF65-F5344CB8AC3E}">
        <p14:creationId xmlns:p14="http://schemas.microsoft.com/office/powerpoint/2010/main" val="37402288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p:nvPr>
        </p:nvSpPr>
        <p:spPr>
          <a:xfrm>
            <a:off x="558680" y="745066"/>
            <a:ext cx="9533587" cy="5977467"/>
          </a:xfrm>
        </p:spPr>
        <p:txBody>
          <a:bodyPr>
            <a:normAutofit/>
          </a:bodyPr>
          <a:lstStyle/>
          <a:p>
            <a:pPr marL="0" indent="0">
              <a:buNone/>
            </a:pPr>
            <a:r>
              <a:rPr lang="fr-FR" sz="2800" b="1" dirty="0">
                <a:latin typeface="Bookman Old Style" panose="02050604050505020204" pitchFamily="18" charset="0"/>
              </a:rPr>
              <a:t>Dans cet exemple, j'ai combiné plusieurs techniques pour susciter la tristesse </a:t>
            </a:r>
            <a:r>
              <a:rPr lang="fr-FR" sz="2800" b="1" dirty="0" smtClean="0">
                <a:latin typeface="Bookman Old Style" panose="02050604050505020204" pitchFamily="18" charset="0"/>
              </a:rPr>
              <a:t>:</a:t>
            </a:r>
          </a:p>
          <a:p>
            <a:pPr marL="0" indent="0">
              <a:buNone/>
            </a:pPr>
            <a:endParaRPr lang="fr-FR" sz="2800" dirty="0">
              <a:latin typeface="Bookman Old Style" panose="02050604050505020204" pitchFamily="18" charset="0"/>
            </a:endParaRPr>
          </a:p>
          <a:p>
            <a:r>
              <a:rPr lang="fr-FR" sz="2800" b="1" dirty="0">
                <a:latin typeface="Bookman Old Style" panose="02050604050505020204" pitchFamily="18" charset="0"/>
              </a:rPr>
              <a:t>Création d'une atmosphère :</a:t>
            </a:r>
            <a:r>
              <a:rPr lang="fr-FR" sz="2800" dirty="0">
                <a:latin typeface="Bookman Old Style" panose="02050604050505020204" pitchFamily="18" charset="0"/>
              </a:rPr>
              <a:t> Le temps pluvieux et la nuit sombre renforcent le sentiment de mélancolie.</a:t>
            </a:r>
          </a:p>
          <a:p>
            <a:r>
              <a:rPr lang="fr-FR" sz="2800" b="1" dirty="0">
                <a:latin typeface="Bookman Old Style" panose="02050604050505020204" pitchFamily="18" charset="0"/>
              </a:rPr>
              <a:t>Focalisation sur un personnage :</a:t>
            </a:r>
            <a:r>
              <a:rPr lang="fr-FR" sz="2800" dirty="0">
                <a:latin typeface="Bookman Old Style" panose="02050604050505020204" pitchFamily="18" charset="0"/>
              </a:rPr>
              <a:t> En me concentrant sur les émotions du chien, je permet au lecteur de s'identifier à lui et de ressentir sa tristesse.</a:t>
            </a:r>
          </a:p>
          <a:p>
            <a:r>
              <a:rPr lang="fr-FR" sz="2800" b="1" dirty="0">
                <a:latin typeface="Bookman Old Style" panose="02050604050505020204" pitchFamily="18" charset="0"/>
              </a:rPr>
              <a:t>Utilisation de mots chargés émotionnellement :</a:t>
            </a:r>
            <a:r>
              <a:rPr lang="fr-FR" sz="2800" dirty="0">
                <a:latin typeface="Bookman Old Style" panose="02050604050505020204" pitchFamily="18" charset="0"/>
              </a:rPr>
              <a:t> Les mots choisis évoquent directement des sentiments négatifs.</a:t>
            </a:r>
          </a:p>
          <a:p>
            <a:pPr marL="0" indent="0">
              <a:buNone/>
            </a:pPr>
            <a:endParaRPr lang="fr-FR" dirty="0"/>
          </a:p>
        </p:txBody>
      </p:sp>
      <p:sp>
        <p:nvSpPr>
          <p:cNvPr id="9" name="Espace réservé du numéro de diapositive 8"/>
          <p:cNvSpPr>
            <a:spLocks noGrp="1"/>
          </p:cNvSpPr>
          <p:nvPr>
            <p:ph type="sldNum" idx="3"/>
          </p:nvPr>
        </p:nvSpPr>
        <p:spPr/>
        <p:txBody>
          <a:bodyPr/>
          <a:lstStyle/>
          <a:p>
            <a:fld id="{781BBC9B-C74A-4B3A-8170-2DD15E7FF3AE}" type="slidenum">
              <a:rPr lang="fr-FR" smtClean="0"/>
              <a:t>43</a:t>
            </a:fld>
            <a:endParaRPr lang="fr-FR"/>
          </a:p>
        </p:txBody>
      </p:sp>
    </p:spTree>
    <p:extLst>
      <p:ext uri="{BB962C8B-B14F-4D97-AF65-F5344CB8AC3E}">
        <p14:creationId xmlns:p14="http://schemas.microsoft.com/office/powerpoint/2010/main" val="27688613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6712" y="648738"/>
            <a:ext cx="9214458" cy="1531754"/>
          </a:xfrm>
          <a:ln>
            <a:solidFill>
              <a:schemeClr val="tx1"/>
            </a:solidFill>
          </a:ln>
        </p:spPr>
        <p:txBody>
          <a:bodyPr/>
          <a:lstStyle/>
          <a:p>
            <a:r>
              <a:rPr lang="fr-FR" dirty="0" smtClean="0">
                <a:latin typeface="Bookman Old Style" panose="02050604050505020204" pitchFamily="18" charset="0"/>
              </a:rPr>
              <a:t>Les faces sombres de la création de texte par IA</a:t>
            </a:r>
            <a:endParaRPr lang="fr-FR" dirty="0">
              <a:latin typeface="Bookman Old Style" panose="02050604050505020204" pitchFamily="18" charset="0"/>
            </a:endParaRPr>
          </a:p>
        </p:txBody>
      </p:sp>
      <p:pic>
        <p:nvPicPr>
          <p:cNvPr id="4" name="Espace réservé du contenu 3">
            <a:hlinkClick r:id="rId3" action="ppaction://hlinkfile"/>
          </p:cNvPr>
          <p:cNvPicPr>
            <a:picLocks noGrp="1" noChangeAspect="1"/>
          </p:cNvPicPr>
          <p:nvPr>
            <p:ph/>
          </p:nvPr>
        </p:nvPicPr>
        <p:blipFill>
          <a:blip r:embed="rId4">
            <a:extLst>
              <a:ext uri="{28A0092B-C50C-407E-A947-70E740481C1C}">
                <a14:useLocalDpi xmlns:a14="http://schemas.microsoft.com/office/drawing/2010/main" val="0"/>
              </a:ext>
            </a:extLst>
          </a:blip>
          <a:stretch>
            <a:fillRect/>
          </a:stretch>
        </p:blipFill>
        <p:spPr>
          <a:xfrm>
            <a:off x="3730441" y="2567873"/>
            <a:ext cx="7359590" cy="3679795"/>
          </a:xfrm>
        </p:spPr>
      </p:pic>
      <p:sp>
        <p:nvSpPr>
          <p:cNvPr id="6" name="Titre 1"/>
          <p:cNvSpPr txBox="1">
            <a:spLocks/>
          </p:cNvSpPr>
          <p:nvPr/>
        </p:nvSpPr>
        <p:spPr>
          <a:xfrm>
            <a:off x="1465266" y="3005077"/>
            <a:ext cx="3177072" cy="2082739"/>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dirty="0" smtClean="0">
                <a:latin typeface="Bookman Old Style" panose="02050604050505020204" pitchFamily="18" charset="0"/>
                <a:hlinkClick r:id="rId5"/>
              </a:rPr>
              <a:t>Création de </a:t>
            </a:r>
            <a:br>
              <a:rPr lang="fr-FR" sz="2800" dirty="0" smtClean="0">
                <a:latin typeface="Bookman Old Style" panose="02050604050505020204" pitchFamily="18" charset="0"/>
                <a:hlinkClick r:id="rId5"/>
              </a:rPr>
            </a:br>
            <a:r>
              <a:rPr lang="fr-FR" sz="2800" dirty="0" smtClean="0">
                <a:latin typeface="Bookman Old Style" panose="02050604050505020204" pitchFamily="18" charset="0"/>
                <a:hlinkClick r:id="rId5"/>
              </a:rPr>
              <a:t>Fake news</a:t>
            </a:r>
            <a:endParaRPr lang="fr-FR" sz="2800" dirty="0">
              <a:latin typeface="Bookman Old Style" panose="02050604050505020204" pitchFamily="18" charset="0"/>
            </a:endParaRPr>
          </a:p>
        </p:txBody>
      </p:sp>
      <p:sp>
        <p:nvSpPr>
          <p:cNvPr id="11" name="Espace réservé du numéro de diapositive 10"/>
          <p:cNvSpPr>
            <a:spLocks noGrp="1"/>
          </p:cNvSpPr>
          <p:nvPr>
            <p:ph type="sldNum" idx="3"/>
          </p:nvPr>
        </p:nvSpPr>
        <p:spPr/>
        <p:txBody>
          <a:bodyPr/>
          <a:lstStyle/>
          <a:p>
            <a:fld id="{781BBC9B-C74A-4B3A-8170-2DD15E7FF3AE}" type="slidenum">
              <a:rPr lang="fr-FR" smtClean="0"/>
              <a:t>44</a:t>
            </a:fld>
            <a:endParaRPr lang="fr-FR"/>
          </a:p>
        </p:txBody>
      </p:sp>
    </p:spTree>
    <p:extLst>
      <p:ext uri="{BB962C8B-B14F-4D97-AF65-F5344CB8AC3E}">
        <p14:creationId xmlns:p14="http://schemas.microsoft.com/office/powerpoint/2010/main" val="31205511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2926" y="648739"/>
            <a:ext cx="6658828" cy="1144800"/>
          </a:xfrm>
        </p:spPr>
        <p:txBody>
          <a:bodyPr/>
          <a:lstStyle/>
          <a:p>
            <a:r>
              <a:rPr lang="fr-FR" sz="3200" dirty="0" smtClean="0">
                <a:latin typeface="Bookman Old Style" panose="02050604050505020204" pitchFamily="18" charset="0"/>
              </a:rPr>
              <a:t>Un texte est-il original ou créé par une IA ?</a:t>
            </a:r>
            <a:endParaRPr lang="fr-FR" sz="3200" dirty="0">
              <a:latin typeface="Bookman Old Style" panose="02050604050505020204" pitchFamily="18" charset="0"/>
            </a:endParaRPr>
          </a:p>
        </p:txBody>
      </p:sp>
      <p:sp>
        <p:nvSpPr>
          <p:cNvPr id="3" name="Espace réservé du contenu 2"/>
          <p:cNvSpPr>
            <a:spLocks noGrp="1"/>
          </p:cNvSpPr>
          <p:nvPr>
            <p:ph/>
          </p:nvPr>
        </p:nvSpPr>
        <p:spPr>
          <a:xfrm>
            <a:off x="624436" y="1765812"/>
            <a:ext cx="10972440" cy="4966063"/>
          </a:xfrm>
        </p:spPr>
        <p:txBody>
          <a:bodyPr>
            <a:normAutofit fontScale="92500" lnSpcReduction="20000"/>
          </a:bodyPr>
          <a:lstStyle/>
          <a:p>
            <a:endParaRPr lang="fr-FR" dirty="0" smtClean="0">
              <a:latin typeface="Bookman Old Style" panose="02050604050505020204" pitchFamily="18" charset="0"/>
            </a:endParaRPr>
          </a:p>
          <a:p>
            <a:pPr>
              <a:lnSpc>
                <a:spcPct val="160000"/>
              </a:lnSpc>
            </a:pPr>
            <a:r>
              <a:rPr lang="fr-FR" sz="3000" dirty="0">
                <a:latin typeface="Bookman Old Style" panose="02050604050505020204" pitchFamily="18" charset="0"/>
              </a:rPr>
              <a:t>·  Cohérence du contenu : </a:t>
            </a:r>
          </a:p>
          <a:p>
            <a:pPr>
              <a:lnSpc>
                <a:spcPct val="160000"/>
              </a:lnSpc>
            </a:pPr>
            <a:r>
              <a:rPr lang="fr-FR" sz="3000" dirty="0">
                <a:latin typeface="Bookman Old Style" panose="02050604050505020204" pitchFamily="18" charset="0"/>
              </a:rPr>
              <a:t>·  Manque de profondeur, de créativité </a:t>
            </a:r>
            <a:r>
              <a:rPr lang="fr-FR" sz="3000" dirty="0" smtClean="0">
                <a:latin typeface="Bookman Old Style" panose="02050604050505020204" pitchFamily="18" charset="0"/>
              </a:rPr>
              <a:t/>
            </a:r>
            <a:br>
              <a:rPr lang="fr-FR" sz="3000" dirty="0" smtClean="0">
                <a:latin typeface="Bookman Old Style" panose="02050604050505020204" pitchFamily="18" charset="0"/>
              </a:rPr>
            </a:br>
            <a:r>
              <a:rPr lang="fr-FR" sz="3000" dirty="0" smtClean="0">
                <a:latin typeface="Bookman Old Style" panose="02050604050505020204" pitchFamily="18" charset="0"/>
              </a:rPr>
              <a:t>   ou </a:t>
            </a:r>
            <a:r>
              <a:rPr lang="fr-FR" sz="3000" dirty="0">
                <a:latin typeface="Bookman Old Style" panose="02050604050505020204" pitchFamily="18" charset="0"/>
              </a:rPr>
              <a:t>de nuances</a:t>
            </a:r>
          </a:p>
          <a:p>
            <a:pPr>
              <a:lnSpc>
                <a:spcPct val="160000"/>
              </a:lnSpc>
            </a:pPr>
            <a:r>
              <a:rPr lang="fr-FR" sz="3000" dirty="0">
                <a:latin typeface="Bookman Old Style" panose="02050604050505020204" pitchFamily="18" charset="0"/>
              </a:rPr>
              <a:t>·  Détails vagues :.</a:t>
            </a:r>
          </a:p>
          <a:p>
            <a:pPr>
              <a:lnSpc>
                <a:spcPct val="160000"/>
              </a:lnSpc>
            </a:pPr>
            <a:r>
              <a:rPr lang="fr-FR" sz="3000" dirty="0">
                <a:latin typeface="Bookman Old Style" panose="02050604050505020204" pitchFamily="18" charset="0"/>
              </a:rPr>
              <a:t>·  Erreur de syntaxe ou choix de mots inapproprié : </a:t>
            </a:r>
          </a:p>
          <a:p>
            <a:pPr>
              <a:lnSpc>
                <a:spcPct val="160000"/>
              </a:lnSpc>
            </a:pPr>
            <a:r>
              <a:rPr lang="fr-FR" sz="3000" dirty="0">
                <a:latin typeface="Bookman Old Style" panose="02050604050505020204" pitchFamily="18" charset="0"/>
              </a:rPr>
              <a:t>·  Absence d'émotions authentiques : </a:t>
            </a:r>
          </a:p>
          <a:p>
            <a:pPr>
              <a:lnSpc>
                <a:spcPct val="160000"/>
              </a:lnSpc>
            </a:pPr>
            <a:r>
              <a:rPr lang="fr-FR" sz="3000" dirty="0">
                <a:latin typeface="Bookman Old Style" panose="02050604050505020204" pitchFamily="18" charset="0"/>
              </a:rPr>
              <a:t>·  Outils de détection : </a:t>
            </a:r>
            <a:endParaRPr lang="fr-FR" dirty="0">
              <a:latin typeface="Bookman Old Style" panose="02050604050505020204" pitchFamily="18" charset="0"/>
            </a:endParaRPr>
          </a:p>
          <a:p>
            <a:pPr marL="0" indent="0">
              <a:buNone/>
            </a:pPr>
            <a:endParaRPr lang="fr-FR" dirty="0">
              <a:latin typeface="Bookman Old Style" panose="02050604050505020204" pitchFamily="18" charset="0"/>
            </a:endParaRPr>
          </a:p>
        </p:txBody>
      </p:sp>
      <p:sp>
        <p:nvSpPr>
          <p:cNvPr id="10" name="Espace réservé du numéro de diapositive 9"/>
          <p:cNvSpPr>
            <a:spLocks noGrp="1"/>
          </p:cNvSpPr>
          <p:nvPr>
            <p:ph type="sldNum" idx="3"/>
          </p:nvPr>
        </p:nvSpPr>
        <p:spPr/>
        <p:txBody>
          <a:bodyPr/>
          <a:lstStyle/>
          <a:p>
            <a:fld id="{781BBC9B-C74A-4B3A-8170-2DD15E7FF3AE}" type="slidenum">
              <a:rPr lang="fr-FR" smtClean="0"/>
              <a:t>45</a:t>
            </a:fld>
            <a:endParaRPr lang="fr-FR"/>
          </a:p>
        </p:txBody>
      </p:sp>
    </p:spTree>
    <p:extLst>
      <p:ext uri="{BB962C8B-B14F-4D97-AF65-F5344CB8AC3E}">
        <p14:creationId xmlns:p14="http://schemas.microsoft.com/office/powerpoint/2010/main" val="30429843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6033" y="672184"/>
            <a:ext cx="10972440" cy="1144800"/>
          </a:xfrm>
        </p:spPr>
        <p:txBody>
          <a:bodyPr/>
          <a:lstStyle/>
          <a:p>
            <a:r>
              <a:rPr lang="fr-FR" sz="3200" dirty="0" smtClean="0">
                <a:latin typeface="Bookman Old Style" panose="02050604050505020204" pitchFamily="18" charset="0"/>
              </a:rPr>
              <a:t>Un texte est-il un plagiat ?</a:t>
            </a:r>
            <a:endParaRPr lang="fr-FR" sz="3200" dirty="0">
              <a:latin typeface="Bookman Old Style" panose="02050604050505020204" pitchFamily="18" charset="0"/>
            </a:endParaRPr>
          </a:p>
        </p:txBody>
      </p:sp>
      <p:sp>
        <p:nvSpPr>
          <p:cNvPr id="3" name="Espace réservé du contenu 2"/>
          <p:cNvSpPr>
            <a:spLocks noGrp="1"/>
          </p:cNvSpPr>
          <p:nvPr>
            <p:ph/>
          </p:nvPr>
        </p:nvSpPr>
        <p:spPr>
          <a:xfrm>
            <a:off x="492250" y="2214119"/>
            <a:ext cx="10972440" cy="3977280"/>
          </a:xfrm>
        </p:spPr>
        <p:txBody>
          <a:bodyPr>
            <a:normAutofit/>
          </a:bodyPr>
          <a:lstStyle/>
          <a:p>
            <a:pPr marL="457200" lvl="0" indent="-457200">
              <a:lnSpc>
                <a:spcPct val="150000"/>
              </a:lnSpc>
              <a:buFont typeface="Arial" panose="020B0604020202020204" pitchFamily="34" charset="0"/>
              <a:buChar char="•"/>
            </a:pPr>
            <a:r>
              <a:rPr lang="fr-FR" sz="2800" dirty="0">
                <a:latin typeface="Bookman Old Style" panose="02050604050505020204" pitchFamily="18" charset="0"/>
              </a:rPr>
              <a:t>Logiciels de détection de plagiat </a:t>
            </a:r>
            <a:r>
              <a:rPr lang="fr-FR" sz="2800" dirty="0" smtClean="0">
                <a:latin typeface="Bookman Old Style" panose="02050604050505020204" pitchFamily="18" charset="0"/>
              </a:rPr>
              <a:t> </a:t>
            </a:r>
            <a:endParaRPr lang="fr-FR" sz="2800" dirty="0">
              <a:latin typeface="Bookman Old Style" panose="02050604050505020204" pitchFamily="18" charset="0"/>
            </a:endParaRPr>
          </a:p>
          <a:p>
            <a:pPr marL="457200" lvl="0" indent="-457200">
              <a:lnSpc>
                <a:spcPct val="150000"/>
              </a:lnSpc>
              <a:buFont typeface="Arial" panose="020B0604020202020204" pitchFamily="34" charset="0"/>
              <a:buChar char="•"/>
            </a:pPr>
            <a:r>
              <a:rPr lang="fr-FR" sz="2800" dirty="0">
                <a:latin typeface="Bookman Old Style" panose="02050604050505020204" pitchFamily="18" charset="0"/>
              </a:rPr>
              <a:t>Analyse de style d’écriture </a:t>
            </a:r>
          </a:p>
          <a:p>
            <a:pPr marL="457200" lvl="0" indent="-457200">
              <a:lnSpc>
                <a:spcPct val="150000"/>
              </a:lnSpc>
              <a:buFont typeface="Arial" panose="020B0604020202020204" pitchFamily="34" charset="0"/>
              <a:buChar char="•"/>
            </a:pPr>
            <a:r>
              <a:rPr lang="fr-FR" sz="2800" dirty="0">
                <a:latin typeface="Bookman Old Style" panose="02050604050505020204" pitchFamily="18" charset="0"/>
              </a:rPr>
              <a:t>Recherche manuelle </a:t>
            </a:r>
          </a:p>
          <a:p>
            <a:pPr marL="457200" lvl="0" indent="-457200">
              <a:lnSpc>
                <a:spcPct val="150000"/>
              </a:lnSpc>
              <a:buFont typeface="Arial" panose="020B0604020202020204" pitchFamily="34" charset="0"/>
              <a:buChar char="•"/>
            </a:pPr>
            <a:r>
              <a:rPr lang="fr-FR" sz="2800" dirty="0">
                <a:latin typeface="Bookman Old Style" panose="02050604050505020204" pitchFamily="18" charset="0"/>
              </a:rPr>
              <a:t>Vérification des citations et des références </a:t>
            </a:r>
          </a:p>
          <a:p>
            <a:pPr marL="457200" lvl="0" indent="-457200">
              <a:lnSpc>
                <a:spcPct val="150000"/>
              </a:lnSpc>
              <a:buFont typeface="Arial" panose="020B0604020202020204" pitchFamily="34" charset="0"/>
              <a:buChar char="•"/>
            </a:pPr>
            <a:r>
              <a:rPr lang="fr-FR" sz="2800" dirty="0">
                <a:latin typeface="Bookman Old Style" panose="02050604050505020204" pitchFamily="18" charset="0"/>
              </a:rPr>
              <a:t>Utilisation de bases de données académiques </a:t>
            </a:r>
          </a:p>
        </p:txBody>
      </p:sp>
      <p:sp>
        <p:nvSpPr>
          <p:cNvPr id="10" name="Espace réservé du numéro de diapositive 9"/>
          <p:cNvSpPr>
            <a:spLocks noGrp="1"/>
          </p:cNvSpPr>
          <p:nvPr>
            <p:ph type="sldNum" idx="3"/>
          </p:nvPr>
        </p:nvSpPr>
        <p:spPr/>
        <p:txBody>
          <a:bodyPr/>
          <a:lstStyle/>
          <a:p>
            <a:fld id="{781BBC9B-C74A-4B3A-8170-2DD15E7FF3AE}" type="slidenum">
              <a:rPr lang="fr-FR" smtClean="0"/>
              <a:t>46</a:t>
            </a:fld>
            <a:endParaRPr lang="fr-FR"/>
          </a:p>
        </p:txBody>
      </p:sp>
    </p:spTree>
    <p:extLst>
      <p:ext uri="{BB962C8B-B14F-4D97-AF65-F5344CB8AC3E}">
        <p14:creationId xmlns:p14="http://schemas.microsoft.com/office/powerpoint/2010/main" val="11198573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bg1"/>
          </a:solidFill>
        </p:spPr>
        <p:txBody>
          <a:bodyPr/>
          <a:lstStyle/>
          <a:p>
            <a:r>
              <a:rPr lang="fr-FR" dirty="0" smtClean="0">
                <a:latin typeface="Bookman Old Style" panose="02050604050505020204" pitchFamily="18" charset="0"/>
              </a:rPr>
              <a:t>Points forts respectifs des différentes IA pour les traitement de textes</a:t>
            </a:r>
            <a:endParaRPr lang="fr-FR" dirty="0">
              <a:latin typeface="Bookman Old Style" panose="02050604050505020204" pitchFamily="18" charset="0"/>
            </a:endParaRPr>
          </a:p>
        </p:txBody>
      </p:sp>
      <p:sp>
        <p:nvSpPr>
          <p:cNvPr id="3" name="Espace réservé du contenu 2"/>
          <p:cNvSpPr>
            <a:spLocks noGrp="1"/>
          </p:cNvSpPr>
          <p:nvPr>
            <p:ph/>
          </p:nvPr>
        </p:nvSpPr>
        <p:spPr>
          <a:xfrm>
            <a:off x="688309" y="1944745"/>
            <a:ext cx="10972440" cy="4046152"/>
          </a:xfrm>
        </p:spPr>
        <p:txBody>
          <a:bodyPr>
            <a:normAutofit fontScale="25000" lnSpcReduction="20000"/>
          </a:bodyPr>
          <a:lstStyle/>
          <a:p>
            <a:pPr>
              <a:lnSpc>
                <a:spcPct val="120000"/>
              </a:lnSpc>
            </a:pPr>
            <a:endParaRPr lang="fr-FR" dirty="0" smtClean="0">
              <a:latin typeface="Bookman Old Style" panose="02050604050505020204" pitchFamily="18" charset="0"/>
            </a:endParaRPr>
          </a:p>
          <a:p>
            <a:pPr marL="0" indent="0">
              <a:lnSpc>
                <a:spcPct val="120000"/>
              </a:lnSpc>
              <a:buNone/>
            </a:pPr>
            <a:r>
              <a:rPr lang="fr-FR" sz="11200" u="sng" dirty="0" smtClean="0">
                <a:latin typeface="Bookman Old Style" panose="02050604050505020204" pitchFamily="18" charset="0"/>
              </a:rPr>
              <a:t>Un point de vue personnel</a:t>
            </a:r>
          </a:p>
          <a:p>
            <a:pPr>
              <a:lnSpc>
                <a:spcPct val="120000"/>
              </a:lnSpc>
            </a:pPr>
            <a:endParaRPr lang="fr-FR" sz="11200" dirty="0">
              <a:latin typeface="Bookman Old Style" panose="02050604050505020204" pitchFamily="18" charset="0"/>
            </a:endParaRPr>
          </a:p>
          <a:p>
            <a:pPr>
              <a:lnSpc>
                <a:spcPct val="120000"/>
              </a:lnSpc>
            </a:pPr>
            <a:r>
              <a:rPr lang="fr-FR" sz="11200" dirty="0" smtClean="0">
                <a:latin typeface="Bookman Old Style" panose="02050604050505020204" pitchFamily="18" charset="0"/>
              </a:rPr>
              <a:t>Tous les trois sont très bonnes pour le traitement de texte</a:t>
            </a:r>
          </a:p>
          <a:p>
            <a:pPr>
              <a:lnSpc>
                <a:spcPct val="120000"/>
              </a:lnSpc>
            </a:pPr>
            <a:endParaRPr lang="fr-FR" sz="4000" dirty="0" smtClean="0">
              <a:latin typeface="Bookman Old Style" panose="02050604050505020204" pitchFamily="18" charset="0"/>
            </a:endParaRPr>
          </a:p>
          <a:p>
            <a:pPr>
              <a:lnSpc>
                <a:spcPct val="120000"/>
              </a:lnSpc>
            </a:pPr>
            <a:r>
              <a:rPr lang="fr-FR" sz="11200" dirty="0" smtClean="0">
                <a:latin typeface="Bookman Old Style" panose="02050604050505020204" pitchFamily="18" charset="0"/>
              </a:rPr>
              <a:t>ChatGPT et Gemini sont incomparables pour tout </a:t>
            </a:r>
            <a:br>
              <a:rPr lang="fr-FR" sz="11200" dirty="0" smtClean="0">
                <a:latin typeface="Bookman Old Style" panose="02050604050505020204" pitchFamily="18" charset="0"/>
              </a:rPr>
            </a:br>
            <a:r>
              <a:rPr lang="fr-FR" sz="11200" dirty="0" smtClean="0">
                <a:latin typeface="Bookman Old Style" panose="02050604050505020204" pitchFamily="18" charset="0"/>
              </a:rPr>
              <a:t>ce qui est littéraire, avec un léger avantage à ChatGPT</a:t>
            </a:r>
          </a:p>
          <a:p>
            <a:pPr>
              <a:lnSpc>
                <a:spcPct val="120000"/>
              </a:lnSpc>
            </a:pPr>
            <a:endParaRPr lang="fr-FR" sz="4000" dirty="0" smtClean="0">
              <a:latin typeface="Bookman Old Style" panose="02050604050505020204" pitchFamily="18" charset="0"/>
            </a:endParaRPr>
          </a:p>
          <a:p>
            <a:pPr>
              <a:lnSpc>
                <a:spcPct val="120000"/>
              </a:lnSpc>
            </a:pPr>
            <a:r>
              <a:rPr lang="fr-FR" sz="11200" dirty="0" err="1" smtClean="0">
                <a:latin typeface="Bookman Old Style" panose="02050604050505020204" pitchFamily="18" charset="0"/>
              </a:rPr>
              <a:t>Copilot</a:t>
            </a:r>
            <a:r>
              <a:rPr lang="fr-FR" sz="11200" dirty="0" smtClean="0">
                <a:latin typeface="Bookman Old Style" panose="02050604050505020204" pitchFamily="18" charset="0"/>
              </a:rPr>
              <a:t> a tendance à avoir un style plus scientifique, </a:t>
            </a:r>
            <a:br>
              <a:rPr lang="fr-FR" sz="11200" dirty="0" smtClean="0">
                <a:latin typeface="Bookman Old Style" panose="02050604050505020204" pitchFamily="18" charset="0"/>
              </a:rPr>
            </a:br>
            <a:r>
              <a:rPr lang="fr-FR" sz="11200" dirty="0" smtClean="0">
                <a:latin typeface="Bookman Old Style" panose="02050604050505020204" pitchFamily="18" charset="0"/>
              </a:rPr>
              <a:t>avec des listes et des développements des paragraphes courts</a:t>
            </a:r>
          </a:p>
          <a:p>
            <a:pPr>
              <a:lnSpc>
                <a:spcPct val="120000"/>
              </a:lnSpc>
            </a:pPr>
            <a:endParaRPr lang="fr-FR" sz="4000" dirty="0" smtClean="0">
              <a:latin typeface="Bookman Old Style" panose="02050604050505020204" pitchFamily="18" charset="0"/>
            </a:endParaRPr>
          </a:p>
          <a:p>
            <a:pPr>
              <a:lnSpc>
                <a:spcPct val="120000"/>
              </a:lnSpc>
            </a:pPr>
            <a:r>
              <a:rPr lang="fr-FR" sz="11200" dirty="0" err="1" smtClean="0">
                <a:latin typeface="Bookman Old Style" panose="02050604050505020204" pitchFamily="18" charset="0"/>
              </a:rPr>
              <a:t>Copilot</a:t>
            </a:r>
            <a:r>
              <a:rPr lang="fr-FR" sz="11200" dirty="0" smtClean="0">
                <a:latin typeface="Bookman Old Style" panose="02050604050505020204" pitchFamily="18" charset="0"/>
              </a:rPr>
              <a:t> excelle pour l’écriture et la révision de codes </a:t>
            </a:r>
            <a:br>
              <a:rPr lang="fr-FR" sz="11200" dirty="0" smtClean="0">
                <a:latin typeface="Bookman Old Style" panose="02050604050505020204" pitchFamily="18" charset="0"/>
              </a:rPr>
            </a:br>
            <a:r>
              <a:rPr lang="fr-FR" sz="11200" dirty="0" smtClean="0">
                <a:latin typeface="Bookman Old Style" panose="02050604050505020204" pitchFamily="18" charset="0"/>
              </a:rPr>
              <a:t>informatiques et le calcul</a:t>
            </a:r>
            <a:endParaRPr lang="fr-FR" sz="11200" dirty="0">
              <a:latin typeface="Bookman Old Style" panose="02050604050505020204" pitchFamily="18" charset="0"/>
            </a:endParaRPr>
          </a:p>
        </p:txBody>
      </p:sp>
      <p:sp>
        <p:nvSpPr>
          <p:cNvPr id="10" name="Espace réservé du numéro de diapositive 9"/>
          <p:cNvSpPr>
            <a:spLocks noGrp="1"/>
          </p:cNvSpPr>
          <p:nvPr>
            <p:ph type="sldNum" idx="3"/>
          </p:nvPr>
        </p:nvSpPr>
        <p:spPr/>
        <p:txBody>
          <a:bodyPr/>
          <a:lstStyle/>
          <a:p>
            <a:fld id="{781BBC9B-C74A-4B3A-8170-2DD15E7FF3AE}" type="slidenum">
              <a:rPr lang="fr-FR" smtClean="0"/>
              <a:t>47</a:t>
            </a:fld>
            <a:endParaRPr lang="fr-FR"/>
          </a:p>
        </p:txBody>
      </p:sp>
    </p:spTree>
    <p:extLst>
      <p:ext uri="{BB962C8B-B14F-4D97-AF65-F5344CB8AC3E}">
        <p14:creationId xmlns:p14="http://schemas.microsoft.com/office/powerpoint/2010/main" val="30199348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5951" y="224615"/>
            <a:ext cx="9089692" cy="1681324"/>
          </a:xfrm>
          <a:solidFill>
            <a:schemeClr val="accent2">
              <a:lumMod val="90000"/>
              <a:lumOff val="10000"/>
            </a:schemeClr>
          </a:solidFill>
        </p:spPr>
        <p:txBody>
          <a:bodyPr/>
          <a:lstStyle/>
          <a:p>
            <a:pPr marL="457200" indent="-457200"/>
            <a:r>
              <a:rPr lang="fr-FR" dirty="0" smtClean="0">
                <a:solidFill>
                  <a:schemeClr val="bg1"/>
                </a:solidFill>
                <a:latin typeface="Bookman Old Style" panose="02050604050505020204" pitchFamily="18" charset="0"/>
              </a:rPr>
              <a:t>   Poser des </a:t>
            </a:r>
            <a:r>
              <a:rPr lang="fr-FR" dirty="0">
                <a:solidFill>
                  <a:schemeClr val="bg1"/>
                </a:solidFill>
                <a:latin typeface="Bookman Old Style" panose="02050604050505020204" pitchFamily="18" charset="0"/>
              </a:rPr>
              <a:t>questions </a:t>
            </a:r>
            <a:r>
              <a:rPr lang="fr-FR" dirty="0" smtClean="0">
                <a:solidFill>
                  <a:schemeClr val="bg1"/>
                </a:solidFill>
                <a:latin typeface="Bookman Old Style" panose="02050604050505020204" pitchFamily="18" charset="0"/>
              </a:rPr>
              <a:t/>
            </a:r>
            <a:br>
              <a:rPr lang="fr-FR" dirty="0" smtClean="0">
                <a:solidFill>
                  <a:schemeClr val="bg1"/>
                </a:solidFill>
                <a:latin typeface="Bookman Old Style" panose="02050604050505020204" pitchFamily="18" charset="0"/>
              </a:rPr>
            </a:br>
            <a:r>
              <a:rPr lang="fr-FR" dirty="0" smtClean="0">
                <a:solidFill>
                  <a:schemeClr val="bg1"/>
                </a:solidFill>
                <a:latin typeface="Bookman Old Style" panose="02050604050505020204" pitchFamily="18" charset="0"/>
              </a:rPr>
              <a:t>et </a:t>
            </a:r>
            <a:r>
              <a:rPr lang="fr-FR" dirty="0">
                <a:solidFill>
                  <a:schemeClr val="bg1"/>
                </a:solidFill>
                <a:latin typeface="Bookman Old Style" panose="02050604050505020204" pitchFamily="18" charset="0"/>
              </a:rPr>
              <a:t>faire des recherches</a:t>
            </a:r>
          </a:p>
        </p:txBody>
      </p:sp>
      <p:sp>
        <p:nvSpPr>
          <p:cNvPr id="3" name="Espace réservé du contenu 2"/>
          <p:cNvSpPr>
            <a:spLocks noGrp="1"/>
          </p:cNvSpPr>
          <p:nvPr>
            <p:ph/>
          </p:nvPr>
        </p:nvSpPr>
        <p:spPr>
          <a:xfrm>
            <a:off x="576823" y="2225006"/>
            <a:ext cx="10972440" cy="4632993"/>
          </a:xfrm>
          <a:solidFill>
            <a:schemeClr val="bg1"/>
          </a:solidFill>
        </p:spPr>
        <p:txBody>
          <a:bodyPr>
            <a:normAutofit/>
          </a:bodyPr>
          <a:lstStyle/>
          <a:p>
            <a:pPr marL="0" indent="0">
              <a:buNone/>
            </a:pPr>
            <a:r>
              <a:rPr lang="fr-FR" sz="2800" b="1" dirty="0" smtClean="0">
                <a:latin typeface="Bookman Old Style" panose="02050604050505020204" pitchFamily="18" charset="0"/>
              </a:rPr>
              <a:t>Comment poser une question :</a:t>
            </a:r>
          </a:p>
          <a:p>
            <a:pPr marL="0" indent="0">
              <a:buNone/>
            </a:pPr>
            <a:endParaRPr lang="fr-FR" sz="2800" b="1" dirty="0" smtClean="0">
              <a:latin typeface="Bookman Old Style" panose="02050604050505020204" pitchFamily="18" charset="0"/>
            </a:endParaRPr>
          </a:p>
          <a:p>
            <a:r>
              <a:rPr lang="fr-FR" sz="2800" b="1" dirty="0">
                <a:latin typeface="Bookman Old Style" panose="02050604050505020204" pitchFamily="18" charset="0"/>
              </a:rPr>
              <a:t>Définir l'objectif</a:t>
            </a:r>
            <a:r>
              <a:rPr lang="fr-FR" sz="2800" dirty="0">
                <a:latin typeface="Bookman Old Style" panose="02050604050505020204" pitchFamily="18" charset="0"/>
              </a:rPr>
              <a:t> : Sachez exactement ce que vous </a:t>
            </a:r>
            <a:r>
              <a:rPr lang="fr-FR" sz="2800" dirty="0" smtClean="0">
                <a:latin typeface="Bookman Old Style" panose="02050604050505020204" pitchFamily="18" charset="0"/>
              </a:rPr>
              <a:t/>
            </a:r>
            <a:br>
              <a:rPr lang="fr-FR" sz="2800" dirty="0" smtClean="0">
                <a:latin typeface="Bookman Old Style" panose="02050604050505020204" pitchFamily="18" charset="0"/>
              </a:rPr>
            </a:br>
            <a:r>
              <a:rPr lang="fr-FR" sz="2800" dirty="0" smtClean="0">
                <a:latin typeface="Bookman Old Style" panose="02050604050505020204" pitchFamily="18" charset="0"/>
              </a:rPr>
              <a:t>souhaitez </a:t>
            </a:r>
            <a:r>
              <a:rPr lang="fr-FR" sz="2800" dirty="0">
                <a:latin typeface="Bookman Old Style" panose="02050604050505020204" pitchFamily="18" charset="0"/>
              </a:rPr>
              <a:t>apprendre ou comprendre.</a:t>
            </a:r>
          </a:p>
          <a:p>
            <a:r>
              <a:rPr lang="fr-FR" sz="2800" b="1" dirty="0">
                <a:latin typeface="Bookman Old Style" panose="02050604050505020204" pitchFamily="18" charset="0"/>
              </a:rPr>
              <a:t>Être précis</a:t>
            </a:r>
            <a:r>
              <a:rPr lang="fr-FR" sz="2800" dirty="0">
                <a:latin typeface="Bookman Old Style" panose="02050604050505020204" pitchFamily="18" charset="0"/>
              </a:rPr>
              <a:t> : Posez une question spécifique en fournissant suffisamment de contexte pour qu'il n'y ait pas d'ambiguïté.</a:t>
            </a:r>
          </a:p>
          <a:p>
            <a:r>
              <a:rPr lang="fr-FR" sz="2800" b="1" dirty="0">
                <a:latin typeface="Bookman Old Style" panose="02050604050505020204" pitchFamily="18" charset="0"/>
              </a:rPr>
              <a:t>Utiliser un langage simple</a:t>
            </a:r>
            <a:r>
              <a:rPr lang="fr-FR" sz="2800" dirty="0">
                <a:latin typeface="Bookman Old Style" panose="02050604050505020204" pitchFamily="18" charset="0"/>
              </a:rPr>
              <a:t> : Choisissez des termes simples </a:t>
            </a:r>
            <a:r>
              <a:rPr lang="fr-FR" sz="2800" dirty="0" smtClean="0">
                <a:latin typeface="Bookman Old Style" panose="02050604050505020204" pitchFamily="18" charset="0"/>
              </a:rPr>
              <a:t/>
            </a:r>
            <a:br>
              <a:rPr lang="fr-FR" sz="2800" dirty="0" smtClean="0">
                <a:latin typeface="Bookman Old Style" panose="02050604050505020204" pitchFamily="18" charset="0"/>
              </a:rPr>
            </a:br>
            <a:r>
              <a:rPr lang="fr-FR" sz="2800" dirty="0" smtClean="0">
                <a:latin typeface="Bookman Old Style" panose="02050604050505020204" pitchFamily="18" charset="0"/>
              </a:rPr>
              <a:t>et </a:t>
            </a:r>
            <a:r>
              <a:rPr lang="fr-FR" sz="2800" dirty="0">
                <a:latin typeface="Bookman Old Style" panose="02050604050505020204" pitchFamily="18" charset="0"/>
              </a:rPr>
              <a:t>évitez les phrases trop longues ou complexes.</a:t>
            </a:r>
          </a:p>
          <a:p>
            <a:r>
              <a:rPr lang="fr-FR" sz="2800" b="1" dirty="0">
                <a:latin typeface="Bookman Old Style" panose="02050604050505020204" pitchFamily="18" charset="0"/>
              </a:rPr>
              <a:t>Aller droit au but</a:t>
            </a:r>
            <a:r>
              <a:rPr lang="fr-FR" sz="2800" dirty="0">
                <a:latin typeface="Bookman Old Style" panose="02050604050505020204" pitchFamily="18" charset="0"/>
              </a:rPr>
              <a:t> : Formulez votre question sans détours </a:t>
            </a:r>
            <a:r>
              <a:rPr lang="fr-FR" sz="2800" dirty="0" smtClean="0">
                <a:latin typeface="Bookman Old Style" panose="02050604050505020204" pitchFamily="18" charset="0"/>
              </a:rPr>
              <a:t/>
            </a:r>
            <a:br>
              <a:rPr lang="fr-FR" sz="2800" dirty="0" smtClean="0">
                <a:latin typeface="Bookman Old Style" panose="02050604050505020204" pitchFamily="18" charset="0"/>
              </a:rPr>
            </a:br>
            <a:r>
              <a:rPr lang="fr-FR" sz="2800" dirty="0" smtClean="0">
                <a:latin typeface="Bookman Old Style" panose="02050604050505020204" pitchFamily="18" charset="0"/>
              </a:rPr>
              <a:t>inutiles</a:t>
            </a:r>
            <a:r>
              <a:rPr lang="fr-FR" sz="2800" dirty="0">
                <a:latin typeface="Bookman Old Style" panose="02050604050505020204" pitchFamily="18" charset="0"/>
              </a:rPr>
              <a:t>.</a:t>
            </a:r>
          </a:p>
          <a:p>
            <a:pPr marL="0" indent="0">
              <a:buNone/>
            </a:pPr>
            <a:endParaRPr lang="fr-FR" dirty="0"/>
          </a:p>
        </p:txBody>
      </p:sp>
      <p:sp>
        <p:nvSpPr>
          <p:cNvPr id="10" name="Espace réservé du numéro de diapositive 9"/>
          <p:cNvSpPr>
            <a:spLocks noGrp="1"/>
          </p:cNvSpPr>
          <p:nvPr>
            <p:ph type="sldNum" idx="3"/>
          </p:nvPr>
        </p:nvSpPr>
        <p:spPr/>
        <p:txBody>
          <a:bodyPr/>
          <a:lstStyle/>
          <a:p>
            <a:fld id="{781BBC9B-C74A-4B3A-8170-2DD15E7FF3AE}" type="slidenum">
              <a:rPr lang="fr-FR" smtClean="0"/>
              <a:t>48</a:t>
            </a:fld>
            <a:endParaRPr lang="fr-FR"/>
          </a:p>
        </p:txBody>
      </p:sp>
    </p:spTree>
    <p:extLst>
      <p:ext uri="{BB962C8B-B14F-4D97-AF65-F5344CB8AC3E}">
        <p14:creationId xmlns:p14="http://schemas.microsoft.com/office/powerpoint/2010/main" val="36130317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p:nvPr>
        </p:nvSpPr>
        <p:spPr>
          <a:xfrm>
            <a:off x="734666" y="1261241"/>
            <a:ext cx="10972440" cy="4549159"/>
          </a:xfrm>
        </p:spPr>
        <p:txBody>
          <a:bodyPr>
            <a:normAutofit fontScale="85000" lnSpcReduction="20000"/>
          </a:bodyPr>
          <a:lstStyle/>
          <a:p>
            <a:pPr marL="0" indent="0">
              <a:buNone/>
            </a:pPr>
            <a:r>
              <a:rPr lang="fr-FR" dirty="0" smtClean="0">
                <a:latin typeface="Bookman Old Style" panose="02050604050505020204" pitchFamily="18" charset="0"/>
              </a:rPr>
              <a:t>Y a-t-il des sujets interdits ?</a:t>
            </a:r>
          </a:p>
          <a:p>
            <a:pPr marL="0" indent="0">
              <a:buNone/>
            </a:pPr>
            <a:endParaRPr lang="fr-FR" dirty="0" smtClean="0">
              <a:latin typeface="Bookman Old Style" panose="02050604050505020204" pitchFamily="18" charset="0"/>
            </a:endParaRPr>
          </a:p>
          <a:p>
            <a:pPr>
              <a:lnSpc>
                <a:spcPct val="150000"/>
              </a:lnSpc>
            </a:pPr>
            <a:r>
              <a:rPr lang="fr-FR" sz="3000" dirty="0">
                <a:latin typeface="Bookman Old Style" panose="02050604050505020204" pitchFamily="18" charset="0"/>
              </a:rPr>
              <a:t>Discours haineux et </a:t>
            </a:r>
            <a:r>
              <a:rPr lang="fr-FR" sz="3000" dirty="0" smtClean="0">
                <a:latin typeface="Bookman Old Style" panose="02050604050505020204" pitchFamily="18" charset="0"/>
              </a:rPr>
              <a:t>discrimination</a:t>
            </a:r>
            <a:br>
              <a:rPr lang="fr-FR" sz="3000" dirty="0" smtClean="0">
                <a:latin typeface="Bookman Old Style" panose="02050604050505020204" pitchFamily="18" charset="0"/>
              </a:rPr>
            </a:br>
            <a:r>
              <a:rPr lang="fr-FR" sz="3000" dirty="0">
                <a:latin typeface="Bookman Old Style" panose="02050604050505020204" pitchFamily="18" charset="0"/>
              </a:rPr>
              <a:t>Violence et incitation à la violence </a:t>
            </a:r>
            <a:endParaRPr lang="fr-FR" sz="3000" dirty="0" smtClean="0">
              <a:latin typeface="Bookman Old Style" panose="02050604050505020204" pitchFamily="18" charset="0"/>
            </a:endParaRPr>
          </a:p>
          <a:p>
            <a:pPr>
              <a:lnSpc>
                <a:spcPct val="150000"/>
              </a:lnSpc>
            </a:pPr>
            <a:r>
              <a:rPr lang="fr-FR" sz="3000" dirty="0" smtClean="0">
                <a:latin typeface="Bookman Old Style" panose="02050604050505020204" pitchFamily="18" charset="0"/>
              </a:rPr>
              <a:t> </a:t>
            </a:r>
            <a:r>
              <a:rPr lang="fr-FR" sz="3000" dirty="0">
                <a:latin typeface="Bookman Old Style" panose="02050604050505020204" pitchFamily="18" charset="0"/>
              </a:rPr>
              <a:t>Contenus illégaux </a:t>
            </a:r>
            <a:endParaRPr lang="fr-FR" sz="3000" dirty="0" smtClean="0">
              <a:latin typeface="Bookman Old Style" panose="02050604050505020204" pitchFamily="18" charset="0"/>
            </a:endParaRPr>
          </a:p>
          <a:p>
            <a:pPr>
              <a:lnSpc>
                <a:spcPct val="150000"/>
              </a:lnSpc>
            </a:pPr>
            <a:r>
              <a:rPr lang="fr-FR" sz="3000" dirty="0">
                <a:latin typeface="Bookman Old Style" panose="02050604050505020204" pitchFamily="18" charset="0"/>
              </a:rPr>
              <a:t>Théories du complot dangereuses </a:t>
            </a:r>
            <a:endParaRPr lang="fr-FR" sz="3000" dirty="0" smtClean="0">
              <a:latin typeface="Bookman Old Style" panose="02050604050505020204" pitchFamily="18" charset="0"/>
            </a:endParaRPr>
          </a:p>
          <a:p>
            <a:pPr>
              <a:lnSpc>
                <a:spcPct val="150000"/>
              </a:lnSpc>
            </a:pPr>
            <a:r>
              <a:rPr lang="fr-FR" sz="3000" dirty="0">
                <a:latin typeface="Bookman Old Style" panose="02050604050505020204" pitchFamily="18" charset="0"/>
              </a:rPr>
              <a:t>Pornographie et exploitation sexuelle </a:t>
            </a:r>
            <a:endParaRPr lang="fr-FR" sz="3000" dirty="0" smtClean="0">
              <a:latin typeface="Bookman Old Style" panose="02050604050505020204" pitchFamily="18" charset="0"/>
            </a:endParaRPr>
          </a:p>
          <a:p>
            <a:pPr>
              <a:lnSpc>
                <a:spcPct val="150000"/>
              </a:lnSpc>
            </a:pPr>
            <a:r>
              <a:rPr lang="fr-FR" sz="3000" dirty="0">
                <a:latin typeface="Bookman Old Style" panose="02050604050505020204" pitchFamily="18" charset="0"/>
              </a:rPr>
              <a:t>Informations personnelles et vie privée </a:t>
            </a:r>
            <a:endParaRPr lang="fr-FR" sz="3000" dirty="0" smtClean="0">
              <a:latin typeface="Bookman Old Style" panose="02050604050505020204" pitchFamily="18" charset="0"/>
            </a:endParaRPr>
          </a:p>
          <a:p>
            <a:pPr>
              <a:lnSpc>
                <a:spcPct val="150000"/>
              </a:lnSpc>
            </a:pPr>
            <a:r>
              <a:rPr lang="fr-FR" sz="3000" dirty="0" smtClean="0">
                <a:latin typeface="Bookman Old Style" panose="02050604050505020204" pitchFamily="18" charset="0"/>
              </a:rPr>
              <a:t>Contenus non vérifiés</a:t>
            </a:r>
          </a:p>
          <a:p>
            <a:endParaRPr lang="fr-FR" dirty="0" smtClean="0"/>
          </a:p>
          <a:p>
            <a:endParaRPr lang="fr-FR" dirty="0"/>
          </a:p>
        </p:txBody>
      </p:sp>
      <p:sp>
        <p:nvSpPr>
          <p:cNvPr id="9" name="Espace réservé du numéro de diapositive 8"/>
          <p:cNvSpPr>
            <a:spLocks noGrp="1"/>
          </p:cNvSpPr>
          <p:nvPr>
            <p:ph type="sldNum" idx="3"/>
          </p:nvPr>
        </p:nvSpPr>
        <p:spPr/>
        <p:txBody>
          <a:bodyPr/>
          <a:lstStyle/>
          <a:p>
            <a:fld id="{781BBC9B-C74A-4B3A-8170-2DD15E7FF3AE}" type="slidenum">
              <a:rPr lang="fr-FR" smtClean="0"/>
              <a:t>49</a:t>
            </a:fld>
            <a:endParaRPr lang="fr-FR"/>
          </a:p>
        </p:txBody>
      </p:sp>
    </p:spTree>
    <p:extLst>
      <p:ext uri="{BB962C8B-B14F-4D97-AF65-F5344CB8AC3E}">
        <p14:creationId xmlns:p14="http://schemas.microsoft.com/office/powerpoint/2010/main" val="34631185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idx="4294967295"/>
          </p:nvPr>
        </p:nvSpPr>
        <p:spPr>
          <a:xfrm>
            <a:off x="898525" y="454025"/>
            <a:ext cx="8388350" cy="739775"/>
          </a:xfrm>
          <a:solidFill>
            <a:schemeClr val="bg1"/>
          </a:solidFill>
          <a:ln>
            <a:solidFill>
              <a:schemeClr val="accent2">
                <a:lumMod val="75000"/>
              </a:schemeClr>
            </a:solidFill>
          </a:ln>
        </p:spPr>
        <p:txBody>
          <a:bodyPr lIns="90000" tIns="45000" rIns="90000" bIns="45000" anchor="t"/>
          <a:lstStyle/>
          <a:p>
            <a:pPr algn="ctr"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fr-FR" altLang="fr-FR" sz="4400" dirty="0" smtClean="0">
                <a:solidFill>
                  <a:schemeClr val="tx1"/>
                </a:solidFill>
                <a:latin typeface="Bookman Old Style" panose="02050604050505020204" pitchFamily="18" charset="0"/>
              </a:rPr>
              <a:t>Les mots de l’IA</a:t>
            </a:r>
          </a:p>
        </p:txBody>
      </p:sp>
      <p:sp>
        <p:nvSpPr>
          <p:cNvPr id="11267" name="Oval 3"/>
          <p:cNvSpPr>
            <a:spLocks noChangeArrowheads="1"/>
          </p:cNvSpPr>
          <p:nvPr/>
        </p:nvSpPr>
        <p:spPr bwMode="auto">
          <a:xfrm>
            <a:off x="1487488" y="3429000"/>
            <a:ext cx="3384550" cy="1152525"/>
          </a:xfrm>
          <a:prstGeom prst="ellipse">
            <a:avLst/>
          </a:prstGeom>
          <a:solidFill>
            <a:srgbClr val="99FF33"/>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nchor="ctr"/>
          <a:lstStyle>
            <a:lvl1pPr>
              <a:lnSpc>
                <a:spcPct val="84000"/>
              </a:lnSpc>
              <a:spcAft>
                <a:spcPts val="1425"/>
              </a:spcAft>
              <a:buClr>
                <a:srgbClr val="000000"/>
              </a:buClr>
              <a:buSzPct val="100000"/>
              <a:buFont typeface="Times New Roman" panose="02020603050405020304" pitchFamily="18" charset="0"/>
              <a:tabLst>
                <a:tab pos="723900" algn="l"/>
                <a:tab pos="1447800" algn="l"/>
                <a:tab pos="2171700" algn="l"/>
              </a:tabLst>
              <a:defRPr sz="2800">
                <a:solidFill>
                  <a:srgbClr val="000000"/>
                </a:solidFill>
                <a:latin typeface="Arial" panose="020B0604020202020204" pitchFamily="34" charset="0"/>
                <a:cs typeface="DejaVu Sans" panose="020B0603030804020204" pitchFamily="34" charset="0"/>
              </a:defRPr>
            </a:lvl1pPr>
            <a:lvl2pPr>
              <a:lnSpc>
                <a:spcPct val="84000"/>
              </a:lnSpc>
              <a:spcAft>
                <a:spcPts val="113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2pPr>
            <a:lvl3pPr>
              <a:lnSpc>
                <a:spcPct val="84000"/>
              </a:lnSpc>
              <a:spcAft>
                <a:spcPts val="85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cs typeface="DejaVu Sans" panose="020B0603030804020204" pitchFamily="34" charset="0"/>
              </a:defRPr>
            </a:lvl3pPr>
            <a:lvl4pPr>
              <a:lnSpc>
                <a:spcPct val="84000"/>
              </a:lnSpc>
              <a:spcAft>
                <a:spcPts val="575"/>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cs typeface="DejaVu Sans" panose="020B0603030804020204" pitchFamily="34" charset="0"/>
              </a:defRPr>
            </a:lvl4pPr>
            <a:lvl5pPr>
              <a:lnSpc>
                <a:spcPct val="84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5pPr>
            <a:lvl6pPr marL="25146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6pPr>
            <a:lvl7pPr marL="29718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7pPr>
            <a:lvl8pPr marL="34290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8pPr>
            <a:lvl9pPr marL="38862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9pPr>
          </a:lstStyle>
          <a:p>
            <a:pPr algn="ctr" eaLnBrk="1">
              <a:lnSpc>
                <a:spcPct val="93000"/>
              </a:lnSpc>
              <a:spcAft>
                <a:spcPct val="0"/>
              </a:spcAft>
            </a:pPr>
            <a:r>
              <a:rPr lang="fr-FR" altLang="fr-FR" sz="1800" b="1">
                <a:solidFill>
                  <a:srgbClr val="0000FF"/>
                </a:solidFill>
              </a:rPr>
              <a:t>Algorithmes</a:t>
            </a:r>
          </a:p>
        </p:txBody>
      </p:sp>
      <p:sp>
        <p:nvSpPr>
          <p:cNvPr id="11268" name="Oval 4"/>
          <p:cNvSpPr>
            <a:spLocks noChangeArrowheads="1"/>
          </p:cNvSpPr>
          <p:nvPr/>
        </p:nvSpPr>
        <p:spPr bwMode="auto">
          <a:xfrm>
            <a:off x="4008438" y="4941888"/>
            <a:ext cx="2087562" cy="1727200"/>
          </a:xfrm>
          <a:prstGeom prst="ellipse">
            <a:avLst/>
          </a:prstGeom>
          <a:solidFill>
            <a:srgbClr val="99FF33"/>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nchor="ctr"/>
          <a:lstStyle>
            <a:lvl1pPr>
              <a:lnSpc>
                <a:spcPct val="84000"/>
              </a:lnSpc>
              <a:spcAft>
                <a:spcPts val="1425"/>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cs typeface="DejaVu Sans" panose="020B0603030804020204" pitchFamily="34" charset="0"/>
              </a:defRPr>
            </a:lvl1pPr>
            <a:lvl2pPr>
              <a:lnSpc>
                <a:spcPct val="84000"/>
              </a:lnSpc>
              <a:spcAft>
                <a:spcPts val="113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2pPr>
            <a:lvl3pPr>
              <a:lnSpc>
                <a:spcPct val="84000"/>
              </a:lnSpc>
              <a:spcAft>
                <a:spcPts val="85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DejaVu Sans" panose="020B0603030804020204" pitchFamily="34" charset="0"/>
              </a:defRPr>
            </a:lvl3pPr>
            <a:lvl4pPr>
              <a:lnSpc>
                <a:spcPct val="84000"/>
              </a:lnSpc>
              <a:spcAft>
                <a:spcPts val="575"/>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DejaVu Sans" panose="020B0603030804020204" pitchFamily="34" charset="0"/>
              </a:defRPr>
            </a:lvl4pPr>
            <a:lvl5pPr>
              <a:lnSpc>
                <a:spcPct val="84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5pPr>
            <a:lvl6pPr marL="25146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6pPr>
            <a:lvl7pPr marL="29718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7pPr>
            <a:lvl8pPr marL="34290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8pPr>
            <a:lvl9pPr marL="38862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9pPr>
          </a:lstStyle>
          <a:p>
            <a:pPr algn="ctr" eaLnBrk="1">
              <a:lnSpc>
                <a:spcPct val="93000"/>
              </a:lnSpc>
              <a:spcAft>
                <a:spcPct val="0"/>
              </a:spcAft>
            </a:pPr>
            <a:r>
              <a:rPr lang="fr-FR" altLang="fr-FR" sz="1800" b="1">
                <a:solidFill>
                  <a:srgbClr val="0000FF"/>
                </a:solidFill>
              </a:rPr>
              <a:t>Chatbot</a:t>
            </a:r>
          </a:p>
        </p:txBody>
      </p:sp>
      <p:sp>
        <p:nvSpPr>
          <p:cNvPr id="11269" name="Oval 5"/>
          <p:cNvSpPr>
            <a:spLocks noChangeArrowheads="1"/>
          </p:cNvSpPr>
          <p:nvPr/>
        </p:nvSpPr>
        <p:spPr bwMode="auto">
          <a:xfrm>
            <a:off x="5375275" y="3500438"/>
            <a:ext cx="3384550" cy="1223962"/>
          </a:xfrm>
          <a:prstGeom prst="ellipse">
            <a:avLst/>
          </a:prstGeom>
          <a:solidFill>
            <a:srgbClr val="99FF33"/>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nchor="ctr"/>
          <a:lstStyle>
            <a:lvl1pPr>
              <a:lnSpc>
                <a:spcPct val="84000"/>
              </a:lnSpc>
              <a:spcAft>
                <a:spcPts val="1425"/>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cs typeface="DejaVu Sans" panose="020B0603030804020204" pitchFamily="34" charset="0"/>
              </a:defRPr>
            </a:lvl1pPr>
            <a:lvl2pPr>
              <a:lnSpc>
                <a:spcPct val="84000"/>
              </a:lnSpc>
              <a:spcAft>
                <a:spcPts val="113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2pPr>
            <a:lvl3pPr>
              <a:lnSpc>
                <a:spcPct val="84000"/>
              </a:lnSpc>
              <a:spcAft>
                <a:spcPts val="85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DejaVu Sans" panose="020B0603030804020204" pitchFamily="34" charset="0"/>
              </a:defRPr>
            </a:lvl3pPr>
            <a:lvl4pPr>
              <a:lnSpc>
                <a:spcPct val="84000"/>
              </a:lnSpc>
              <a:spcAft>
                <a:spcPts val="575"/>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DejaVu Sans" panose="020B0603030804020204" pitchFamily="34" charset="0"/>
              </a:defRPr>
            </a:lvl4pPr>
            <a:lvl5pPr>
              <a:lnSpc>
                <a:spcPct val="84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5pPr>
            <a:lvl6pPr marL="25146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6pPr>
            <a:lvl7pPr marL="29718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7pPr>
            <a:lvl8pPr marL="34290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8pPr>
            <a:lvl9pPr marL="38862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9pPr>
          </a:lstStyle>
          <a:p>
            <a:pPr algn="ctr" eaLnBrk="1">
              <a:lnSpc>
                <a:spcPct val="93000"/>
              </a:lnSpc>
              <a:spcAft>
                <a:spcPct val="0"/>
              </a:spcAft>
            </a:pPr>
            <a:r>
              <a:rPr lang="fr-FR" altLang="fr-FR" sz="1800" b="1">
                <a:solidFill>
                  <a:srgbClr val="0000FF"/>
                </a:solidFill>
              </a:rPr>
              <a:t>Réseau de neurones artificiels</a:t>
            </a:r>
          </a:p>
        </p:txBody>
      </p:sp>
      <p:sp>
        <p:nvSpPr>
          <p:cNvPr id="11270" name="Oval 6"/>
          <p:cNvSpPr>
            <a:spLocks noChangeArrowheads="1"/>
          </p:cNvSpPr>
          <p:nvPr/>
        </p:nvSpPr>
        <p:spPr bwMode="auto">
          <a:xfrm>
            <a:off x="1487488" y="1700213"/>
            <a:ext cx="3455987" cy="1223962"/>
          </a:xfrm>
          <a:prstGeom prst="ellipse">
            <a:avLst/>
          </a:prstGeom>
          <a:solidFill>
            <a:srgbClr val="99FF33"/>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nchor="ctr"/>
          <a:lstStyle>
            <a:lvl1pPr>
              <a:lnSpc>
                <a:spcPct val="84000"/>
              </a:lnSpc>
              <a:spcAft>
                <a:spcPts val="1425"/>
              </a:spcAft>
              <a:buClr>
                <a:srgbClr val="000000"/>
              </a:buClr>
              <a:buSzPct val="100000"/>
              <a:buFont typeface="Times New Roman" panose="02020603050405020304" pitchFamily="18" charset="0"/>
              <a:tabLst>
                <a:tab pos="723900" algn="l"/>
                <a:tab pos="1447800" algn="l"/>
                <a:tab pos="2171700" algn="l"/>
              </a:tabLst>
              <a:defRPr sz="2800">
                <a:solidFill>
                  <a:srgbClr val="000000"/>
                </a:solidFill>
                <a:latin typeface="Arial" panose="020B0604020202020204" pitchFamily="34" charset="0"/>
                <a:cs typeface="DejaVu Sans" panose="020B0603030804020204" pitchFamily="34" charset="0"/>
              </a:defRPr>
            </a:lvl1pPr>
            <a:lvl2pPr>
              <a:lnSpc>
                <a:spcPct val="84000"/>
              </a:lnSpc>
              <a:spcAft>
                <a:spcPts val="113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2pPr>
            <a:lvl3pPr>
              <a:lnSpc>
                <a:spcPct val="84000"/>
              </a:lnSpc>
              <a:spcAft>
                <a:spcPts val="85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cs typeface="DejaVu Sans" panose="020B0603030804020204" pitchFamily="34" charset="0"/>
              </a:defRPr>
            </a:lvl3pPr>
            <a:lvl4pPr>
              <a:lnSpc>
                <a:spcPct val="84000"/>
              </a:lnSpc>
              <a:spcAft>
                <a:spcPts val="575"/>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cs typeface="DejaVu Sans" panose="020B0603030804020204" pitchFamily="34" charset="0"/>
              </a:defRPr>
            </a:lvl4pPr>
            <a:lvl5pPr>
              <a:lnSpc>
                <a:spcPct val="84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5pPr>
            <a:lvl6pPr marL="25146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6pPr>
            <a:lvl7pPr marL="29718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7pPr>
            <a:lvl8pPr marL="34290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8pPr>
            <a:lvl9pPr marL="38862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9pPr>
          </a:lstStyle>
          <a:p>
            <a:pPr algn="ctr" eaLnBrk="1">
              <a:lnSpc>
                <a:spcPct val="93000"/>
              </a:lnSpc>
              <a:spcAft>
                <a:spcPct val="0"/>
              </a:spcAft>
            </a:pPr>
            <a:r>
              <a:rPr lang="fr-FR" altLang="fr-FR" sz="1800" b="1">
                <a:solidFill>
                  <a:srgbClr val="0000FF"/>
                </a:solidFill>
              </a:rPr>
              <a:t>Big Data</a:t>
            </a:r>
          </a:p>
        </p:txBody>
      </p:sp>
      <p:sp>
        <p:nvSpPr>
          <p:cNvPr id="11271" name="Oval 7"/>
          <p:cNvSpPr>
            <a:spLocks noChangeArrowheads="1"/>
          </p:cNvSpPr>
          <p:nvPr/>
        </p:nvSpPr>
        <p:spPr bwMode="auto">
          <a:xfrm>
            <a:off x="5232400" y="1628775"/>
            <a:ext cx="3600450" cy="1295400"/>
          </a:xfrm>
          <a:prstGeom prst="ellipse">
            <a:avLst/>
          </a:prstGeom>
          <a:solidFill>
            <a:srgbClr val="99FF33"/>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nchor="ctr"/>
          <a:lstStyle>
            <a:lvl1pPr>
              <a:lnSpc>
                <a:spcPct val="84000"/>
              </a:lnSpc>
              <a:spcAft>
                <a:spcPts val="1425"/>
              </a:spcAft>
              <a:buClr>
                <a:srgbClr val="000000"/>
              </a:buClr>
              <a:buSzPct val="100000"/>
              <a:buFont typeface="Times New Roman" panose="02020603050405020304" pitchFamily="18" charset="0"/>
              <a:tabLst>
                <a:tab pos="723900" algn="l"/>
                <a:tab pos="1447800" algn="l"/>
                <a:tab pos="2171700" algn="l"/>
              </a:tabLst>
              <a:defRPr sz="2800">
                <a:solidFill>
                  <a:srgbClr val="000000"/>
                </a:solidFill>
                <a:latin typeface="Arial" panose="020B0604020202020204" pitchFamily="34" charset="0"/>
                <a:cs typeface="DejaVu Sans" panose="020B0603030804020204" pitchFamily="34" charset="0"/>
              </a:defRPr>
            </a:lvl1pPr>
            <a:lvl2pPr>
              <a:lnSpc>
                <a:spcPct val="84000"/>
              </a:lnSpc>
              <a:spcAft>
                <a:spcPts val="113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2pPr>
            <a:lvl3pPr>
              <a:lnSpc>
                <a:spcPct val="84000"/>
              </a:lnSpc>
              <a:spcAft>
                <a:spcPts val="85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cs typeface="DejaVu Sans" panose="020B0603030804020204" pitchFamily="34" charset="0"/>
              </a:defRPr>
            </a:lvl3pPr>
            <a:lvl4pPr>
              <a:lnSpc>
                <a:spcPct val="84000"/>
              </a:lnSpc>
              <a:spcAft>
                <a:spcPts val="575"/>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cs typeface="DejaVu Sans" panose="020B0603030804020204" pitchFamily="34" charset="0"/>
              </a:defRPr>
            </a:lvl4pPr>
            <a:lvl5pPr>
              <a:lnSpc>
                <a:spcPct val="84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5pPr>
            <a:lvl6pPr marL="25146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6pPr>
            <a:lvl7pPr marL="29718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7pPr>
            <a:lvl8pPr marL="34290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8pPr>
            <a:lvl9pPr marL="38862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9pPr>
          </a:lstStyle>
          <a:p>
            <a:pPr algn="ctr" eaLnBrk="1">
              <a:lnSpc>
                <a:spcPct val="93000"/>
              </a:lnSpc>
              <a:spcAft>
                <a:spcPct val="0"/>
              </a:spcAft>
            </a:pPr>
            <a:r>
              <a:rPr lang="fr-FR" altLang="fr-FR" sz="1800" b="1">
                <a:solidFill>
                  <a:srgbClr val="0000FF"/>
                </a:solidFill>
              </a:rPr>
              <a:t>Systèmes expert, </a:t>
            </a:r>
          </a:p>
          <a:p>
            <a:pPr algn="ctr" eaLnBrk="1">
              <a:lnSpc>
                <a:spcPct val="93000"/>
              </a:lnSpc>
              <a:spcAft>
                <a:spcPct val="0"/>
              </a:spcAft>
            </a:pPr>
            <a:r>
              <a:rPr lang="fr-FR" altLang="fr-FR" sz="1800" b="1">
                <a:solidFill>
                  <a:srgbClr val="0000FF"/>
                </a:solidFill>
              </a:rPr>
              <a:t>Machine Learning,</a:t>
            </a:r>
          </a:p>
          <a:p>
            <a:pPr algn="ctr" eaLnBrk="1">
              <a:lnSpc>
                <a:spcPct val="93000"/>
              </a:lnSpc>
              <a:spcAft>
                <a:spcPct val="0"/>
              </a:spcAft>
            </a:pPr>
            <a:r>
              <a:rPr lang="fr-FR" altLang="fr-FR" sz="1800" b="1">
                <a:solidFill>
                  <a:srgbClr val="0000FF"/>
                </a:solidFill>
              </a:rPr>
              <a:t>Deep  Learning</a:t>
            </a:r>
          </a:p>
        </p:txBody>
      </p:sp>
      <p:sp>
        <p:nvSpPr>
          <p:cNvPr id="8" name="Espace réservé du numéro de diapositive 7"/>
          <p:cNvSpPr>
            <a:spLocks noGrp="1"/>
          </p:cNvSpPr>
          <p:nvPr>
            <p:ph type="sldNum" idx="11"/>
          </p:nvPr>
        </p:nvSpPr>
        <p:spPr/>
        <p:txBody>
          <a:bodyPr/>
          <a:lstStyle/>
          <a:p>
            <a:pPr>
              <a:defRPr/>
            </a:pPr>
            <a:fld id="{0B22062A-E80C-4165-801D-C3B6FD440DF7}" type="slidenum">
              <a:rPr lang="fr-FR" altLang="fr-FR" smtClean="0"/>
              <a:pPr>
                <a:defRPr/>
              </a:pPr>
              <a:t>5</a:t>
            </a:fld>
            <a:endParaRPr lang="fr-FR" altLang="fr-FR"/>
          </a:p>
        </p:txBody>
      </p:sp>
    </p:spTree>
    <p:extLst>
      <p:ext uri="{BB962C8B-B14F-4D97-AF65-F5344CB8AC3E}">
        <p14:creationId xmlns:p14="http://schemas.microsoft.com/office/powerpoint/2010/main" val="2954135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exemple de recherche littéraire</a:t>
            </a:r>
            <a:endParaRPr lang="fr-FR" dirty="0"/>
          </a:p>
        </p:txBody>
      </p:sp>
      <p:pic>
        <p:nvPicPr>
          <p:cNvPr id="4" name="Image 3">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25" y="1743075"/>
            <a:ext cx="9048750" cy="4286250"/>
          </a:xfrm>
          <a:prstGeom prst="rect">
            <a:avLst/>
          </a:prstGeom>
        </p:spPr>
      </p:pic>
      <p:sp>
        <p:nvSpPr>
          <p:cNvPr id="5" name="Rectangle 4">
            <a:hlinkClick r:id="rId5"/>
          </p:cNvPr>
          <p:cNvSpPr/>
          <p:nvPr/>
        </p:nvSpPr>
        <p:spPr>
          <a:xfrm>
            <a:off x="685800" y="1828800"/>
            <a:ext cx="9144000" cy="415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numéro de diapositive 10"/>
          <p:cNvSpPr>
            <a:spLocks noGrp="1"/>
          </p:cNvSpPr>
          <p:nvPr>
            <p:ph type="sldNum" idx="3"/>
          </p:nvPr>
        </p:nvSpPr>
        <p:spPr/>
        <p:txBody>
          <a:bodyPr/>
          <a:lstStyle/>
          <a:p>
            <a:fld id="{781BBC9B-C74A-4B3A-8170-2DD15E7FF3AE}" type="slidenum">
              <a:rPr lang="fr-FR" smtClean="0"/>
              <a:t>50</a:t>
            </a:fld>
            <a:endParaRPr lang="fr-FR"/>
          </a:p>
        </p:txBody>
      </p:sp>
    </p:spTree>
    <p:extLst>
      <p:ext uri="{BB962C8B-B14F-4D97-AF65-F5344CB8AC3E}">
        <p14:creationId xmlns:p14="http://schemas.microsoft.com/office/powerpoint/2010/main" val="35486131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18473" y="3300579"/>
            <a:ext cx="10972440" cy="1144800"/>
          </a:xfrm>
        </p:spPr>
        <p:txBody>
          <a:bodyPr/>
          <a:lstStyle/>
          <a:p>
            <a:r>
              <a:rPr lang="fr-FR" dirty="0" smtClean="0"/>
              <a:t>Vos questions à telle ou telle IA, </a:t>
            </a:r>
            <a:br>
              <a:rPr lang="fr-FR" dirty="0" smtClean="0"/>
            </a:br>
            <a:r>
              <a:rPr lang="fr-FR" dirty="0" smtClean="0"/>
              <a:t>à vous de jouer</a:t>
            </a:r>
            <a:br>
              <a:rPr lang="fr-FR" dirty="0" smtClean="0"/>
            </a:br>
            <a:r>
              <a:rPr lang="fr-FR" dirty="0"/>
              <a:t/>
            </a:r>
            <a:br>
              <a:rPr lang="fr-FR" dirty="0"/>
            </a:br>
            <a:r>
              <a:rPr lang="fr-FR" dirty="0" smtClean="0"/>
              <a:t>Nous les posons pour vous</a:t>
            </a:r>
            <a:endParaRPr lang="fr-FR" dirty="0"/>
          </a:p>
        </p:txBody>
      </p:sp>
      <p:sp>
        <p:nvSpPr>
          <p:cNvPr id="9" name="Espace réservé du numéro de diapositive 8"/>
          <p:cNvSpPr>
            <a:spLocks noGrp="1"/>
          </p:cNvSpPr>
          <p:nvPr>
            <p:ph type="sldNum" idx="3"/>
          </p:nvPr>
        </p:nvSpPr>
        <p:spPr/>
        <p:txBody>
          <a:bodyPr/>
          <a:lstStyle/>
          <a:p>
            <a:fld id="{781BBC9B-C74A-4B3A-8170-2DD15E7FF3AE}" type="slidenum">
              <a:rPr lang="fr-FR" smtClean="0"/>
              <a:t>51</a:t>
            </a:fld>
            <a:endParaRPr lang="fr-FR"/>
          </a:p>
        </p:txBody>
      </p:sp>
    </p:spTree>
    <p:extLst>
      <p:ext uri="{BB962C8B-B14F-4D97-AF65-F5344CB8AC3E}">
        <p14:creationId xmlns:p14="http://schemas.microsoft.com/office/powerpoint/2010/main" val="30402859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p:nvPr>
        </p:nvSpPr>
        <p:spPr>
          <a:xfrm>
            <a:off x="729795" y="4927600"/>
            <a:ext cx="7703005" cy="3470442"/>
          </a:xfrm>
        </p:spPr>
        <p:txBody>
          <a:bodyPr/>
          <a:lstStyle/>
          <a:p>
            <a:pPr marL="0" indent="0">
              <a:buNone/>
            </a:pPr>
            <a:endParaRPr lang="fr-FR" sz="2800" dirty="0" smtClean="0">
              <a:latin typeface="Bookman Old Style" panose="02050604050505020204" pitchFamily="18" charset="0"/>
            </a:endParaRPr>
          </a:p>
          <a:p>
            <a:pPr marL="0" indent="0">
              <a:buNone/>
            </a:pPr>
            <a:endParaRPr lang="fr-FR" sz="2800" dirty="0">
              <a:latin typeface="Bookman Old Style" panose="02050604050505020204" pitchFamily="18" charset="0"/>
            </a:endParaRPr>
          </a:p>
          <a:p>
            <a:endParaRPr lang="fr-FR" sz="2800" dirty="0">
              <a:latin typeface="Bookman Old Style" panose="02050604050505020204" pitchFamily="18" charset="0"/>
            </a:endParaRPr>
          </a:p>
        </p:txBody>
      </p:sp>
      <p:sp>
        <p:nvSpPr>
          <p:cNvPr id="4" name="Titre 1"/>
          <p:cNvSpPr txBox="1">
            <a:spLocks/>
          </p:cNvSpPr>
          <p:nvPr/>
        </p:nvSpPr>
        <p:spPr>
          <a:xfrm>
            <a:off x="135951" y="224615"/>
            <a:ext cx="9089692" cy="1096185"/>
          </a:xfrm>
          <a:prstGeom prst="rect">
            <a:avLst/>
          </a:prstGeom>
          <a:solidFill>
            <a:schemeClr val="accent2">
              <a:lumMod val="90000"/>
              <a:lumOff val="10000"/>
            </a:schemeClr>
          </a:solid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r>
              <a:rPr lang="fr-FR" dirty="0" smtClean="0">
                <a:solidFill>
                  <a:schemeClr val="bg1"/>
                </a:solidFill>
                <a:latin typeface="Bookman Old Style" panose="02050604050505020204" pitchFamily="18" charset="0"/>
              </a:rPr>
              <a:t>   Recherche d’idées et créativité</a:t>
            </a:r>
            <a:endParaRPr lang="fr-FR" dirty="0">
              <a:solidFill>
                <a:schemeClr val="bg1"/>
              </a:solidFill>
              <a:latin typeface="Bookman Old Style" panose="02050604050505020204" pitchFamily="18" charset="0"/>
            </a:endParaRPr>
          </a:p>
        </p:txBody>
      </p:sp>
      <p:sp>
        <p:nvSpPr>
          <p:cNvPr id="5" name="ZoneTexte 4"/>
          <p:cNvSpPr txBox="1"/>
          <p:nvPr/>
        </p:nvSpPr>
        <p:spPr>
          <a:xfrm flipH="1">
            <a:off x="1231051" y="2489199"/>
            <a:ext cx="7218682" cy="3539430"/>
          </a:xfrm>
          <a:prstGeom prst="rect">
            <a:avLst/>
          </a:prstGeom>
          <a:noFill/>
        </p:spPr>
        <p:txBody>
          <a:bodyPr wrap="square" rtlCol="0">
            <a:spAutoFit/>
          </a:bodyPr>
          <a:lstStyle/>
          <a:p>
            <a:r>
              <a:rPr lang="fr-FR" sz="2800" dirty="0" smtClean="0">
                <a:latin typeface="Bookman Old Style" panose="02050604050505020204" pitchFamily="18" charset="0"/>
              </a:rPr>
              <a:t>Demandez aux différentes IA quelle aide elles peuvent apporter pour chercher des idées, être créatif</a:t>
            </a:r>
          </a:p>
          <a:p>
            <a:endParaRPr lang="fr-FR" sz="2800" dirty="0">
              <a:latin typeface="Bookman Old Style" panose="02050604050505020204" pitchFamily="18" charset="0"/>
            </a:endParaRPr>
          </a:p>
          <a:p>
            <a:r>
              <a:rPr lang="fr-FR" sz="2800" dirty="0" smtClean="0">
                <a:latin typeface="Bookman Old Style" panose="02050604050505020204" pitchFamily="18" charset="0"/>
              </a:rPr>
              <a:t>Par exemple vous pouvez demander quel types de jeux elles peuvent aider à créer</a:t>
            </a:r>
          </a:p>
          <a:p>
            <a:endParaRPr lang="fr-FR" sz="2800" dirty="0">
              <a:latin typeface="Bookman Old Style" panose="02050604050505020204" pitchFamily="18" charset="0"/>
            </a:endParaRPr>
          </a:p>
        </p:txBody>
      </p:sp>
      <p:sp>
        <p:nvSpPr>
          <p:cNvPr id="11" name="Espace réservé du numéro de diapositive 10"/>
          <p:cNvSpPr>
            <a:spLocks noGrp="1"/>
          </p:cNvSpPr>
          <p:nvPr>
            <p:ph type="sldNum" idx="3"/>
          </p:nvPr>
        </p:nvSpPr>
        <p:spPr/>
        <p:txBody>
          <a:bodyPr/>
          <a:lstStyle/>
          <a:p>
            <a:fld id="{781BBC9B-C74A-4B3A-8170-2DD15E7FF3AE}" type="slidenum">
              <a:rPr lang="fr-FR" smtClean="0"/>
              <a:t>52</a:t>
            </a:fld>
            <a:endParaRPr lang="fr-FR"/>
          </a:p>
        </p:txBody>
      </p:sp>
    </p:spTree>
    <p:extLst>
      <p:ext uri="{BB962C8B-B14F-4D97-AF65-F5344CB8AC3E}">
        <p14:creationId xmlns:p14="http://schemas.microsoft.com/office/powerpoint/2010/main" val="22585557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p:nvPr>
        </p:nvSpPr>
        <p:spPr>
          <a:xfrm>
            <a:off x="829614" y="2146387"/>
            <a:ext cx="8195853" cy="3977280"/>
          </a:xfrm>
        </p:spPr>
        <p:txBody>
          <a:bodyPr/>
          <a:lstStyle/>
          <a:p>
            <a:r>
              <a:rPr lang="fr-FR" dirty="0">
                <a:latin typeface="Bookman Old Style" panose="02050604050505020204" pitchFamily="18" charset="0"/>
              </a:rPr>
              <a:t>Nous avons demandé à </a:t>
            </a:r>
            <a:r>
              <a:rPr lang="fr-FR" dirty="0" err="1">
                <a:latin typeface="Bookman Old Style" panose="02050604050505020204" pitchFamily="18" charset="0"/>
              </a:rPr>
              <a:t>Copilot</a:t>
            </a:r>
            <a:r>
              <a:rPr lang="fr-FR" dirty="0">
                <a:latin typeface="Bookman Old Style" panose="02050604050505020204" pitchFamily="18" charset="0"/>
              </a:rPr>
              <a:t> de créer deux jeux de rôle sur le thème de la Guerre juste qui a été étudié en atelier </a:t>
            </a:r>
            <a:r>
              <a:rPr lang="fr-FR" dirty="0" smtClean="0">
                <a:latin typeface="Bookman Old Style" panose="02050604050505020204" pitchFamily="18" charset="0"/>
              </a:rPr>
              <a:t>Philo.</a:t>
            </a:r>
          </a:p>
          <a:p>
            <a:endParaRPr lang="fr-FR" dirty="0">
              <a:latin typeface="Bookman Old Style" panose="02050604050505020204" pitchFamily="18" charset="0"/>
            </a:endParaRPr>
          </a:p>
          <a:p>
            <a:r>
              <a:rPr lang="fr-FR" dirty="0" smtClean="0">
                <a:latin typeface="Bookman Old Style" panose="02050604050505020204" pitchFamily="18" charset="0"/>
                <a:hlinkClick r:id="rId3"/>
              </a:rPr>
              <a:t>Voici les réponses recopiées dans un document</a:t>
            </a:r>
            <a:endParaRPr lang="fr-FR" dirty="0">
              <a:latin typeface="Bookman Old Style" panose="02050604050505020204" pitchFamily="18" charset="0"/>
            </a:endParaRPr>
          </a:p>
          <a:p>
            <a:endParaRPr lang="fr-FR" dirty="0"/>
          </a:p>
        </p:txBody>
      </p:sp>
      <p:sp>
        <p:nvSpPr>
          <p:cNvPr id="9" name="Espace réservé du numéro de diapositive 8"/>
          <p:cNvSpPr>
            <a:spLocks noGrp="1"/>
          </p:cNvSpPr>
          <p:nvPr>
            <p:ph type="sldNum" idx="3"/>
          </p:nvPr>
        </p:nvSpPr>
        <p:spPr/>
        <p:txBody>
          <a:bodyPr/>
          <a:lstStyle/>
          <a:p>
            <a:fld id="{781BBC9B-C74A-4B3A-8170-2DD15E7FF3AE}" type="slidenum">
              <a:rPr lang="fr-FR" smtClean="0"/>
              <a:t>53</a:t>
            </a:fld>
            <a:endParaRPr lang="fr-FR"/>
          </a:p>
        </p:txBody>
      </p:sp>
    </p:spTree>
    <p:extLst>
      <p:ext uri="{BB962C8B-B14F-4D97-AF65-F5344CB8AC3E}">
        <p14:creationId xmlns:p14="http://schemas.microsoft.com/office/powerpoint/2010/main" val="27896587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0652" y="273600"/>
            <a:ext cx="10972440" cy="1144800"/>
          </a:xfrm>
        </p:spPr>
        <p:txBody>
          <a:bodyPr/>
          <a:lstStyle/>
          <a:p>
            <a:r>
              <a:rPr lang="fr-FR" dirty="0" smtClean="0"/>
              <a:t>Comparaison des IA génératives</a:t>
            </a:r>
            <a:endParaRPr lang="fr-FR" dirty="0"/>
          </a:p>
        </p:txBody>
      </p:sp>
      <p:sp>
        <p:nvSpPr>
          <p:cNvPr id="3" name="Espace réservé du contenu 2"/>
          <p:cNvSpPr>
            <a:spLocks noGrp="1"/>
          </p:cNvSpPr>
          <p:nvPr>
            <p:ph/>
          </p:nvPr>
        </p:nvSpPr>
        <p:spPr>
          <a:xfrm>
            <a:off x="593715" y="2014423"/>
            <a:ext cx="9433154" cy="3977280"/>
          </a:xfrm>
        </p:spPr>
        <p:txBody>
          <a:bodyPr>
            <a:normAutofit fontScale="62500" lnSpcReduction="20000"/>
          </a:bodyPr>
          <a:lstStyle/>
          <a:p>
            <a:r>
              <a:rPr lang="fr-FR" dirty="0" smtClean="0">
                <a:latin typeface="Bookman Old Style" panose="02050604050505020204" pitchFamily="18" charset="0"/>
              </a:rPr>
              <a:t>Elles ont toutes un jeu de données d’entrainement de plus en plus complet et diversifié,</a:t>
            </a:r>
          </a:p>
          <a:p>
            <a:r>
              <a:rPr lang="fr-FR" dirty="0" smtClean="0">
                <a:latin typeface="Bookman Old Style" panose="02050604050505020204" pitchFamily="18" charset="0"/>
              </a:rPr>
              <a:t>Mais attention à la prédominance de la culture anglo-saxonne,</a:t>
            </a:r>
          </a:p>
          <a:p>
            <a:r>
              <a:rPr lang="fr-FR" dirty="0" smtClean="0">
                <a:latin typeface="Bookman Old Style" panose="02050604050505020204" pitchFamily="18" charset="0"/>
              </a:rPr>
              <a:t>Et à la date de la dernière mise à jour (la vérifier en interrogeant les IA).</a:t>
            </a:r>
          </a:p>
          <a:p>
            <a:r>
              <a:rPr lang="fr-FR" dirty="0" err="1" smtClean="0">
                <a:latin typeface="Bookman Old Style" panose="02050604050505020204" pitchFamily="18" charset="0"/>
              </a:rPr>
              <a:t>Copilot</a:t>
            </a:r>
            <a:r>
              <a:rPr lang="fr-FR" dirty="0" smtClean="0">
                <a:latin typeface="Bookman Old Style" panose="02050604050505020204" pitchFamily="18" charset="0"/>
              </a:rPr>
              <a:t> qui va chercher en ligne les dernières informations est plus performant que ChatGPT et Gemini pour toutes les questions qui font appel aux dernières actualités.</a:t>
            </a:r>
          </a:p>
          <a:p>
            <a:r>
              <a:rPr lang="fr-FR" dirty="0" err="1" smtClean="0">
                <a:latin typeface="Bookman Old Style" panose="02050604050505020204" pitchFamily="18" charset="0"/>
              </a:rPr>
              <a:t>Copilot</a:t>
            </a:r>
            <a:r>
              <a:rPr lang="fr-FR" dirty="0" smtClean="0">
                <a:latin typeface="Bookman Old Style" panose="02050604050505020204" pitchFamily="18" charset="0"/>
              </a:rPr>
              <a:t> donne des informations sur ses sources d’information</a:t>
            </a:r>
          </a:p>
          <a:p>
            <a:pPr marL="0" indent="0">
              <a:buNone/>
            </a:pPr>
            <a:endParaRPr lang="fr-FR" dirty="0">
              <a:latin typeface="Bookman Old Style" panose="02050604050505020204" pitchFamily="18" charset="0"/>
            </a:endParaRPr>
          </a:p>
        </p:txBody>
      </p:sp>
      <p:sp>
        <p:nvSpPr>
          <p:cNvPr id="10" name="Espace réservé du numéro de diapositive 9"/>
          <p:cNvSpPr>
            <a:spLocks noGrp="1"/>
          </p:cNvSpPr>
          <p:nvPr>
            <p:ph type="sldNum" idx="3"/>
          </p:nvPr>
        </p:nvSpPr>
        <p:spPr/>
        <p:txBody>
          <a:bodyPr/>
          <a:lstStyle/>
          <a:p>
            <a:fld id="{781BBC9B-C74A-4B3A-8170-2DD15E7FF3AE}" type="slidenum">
              <a:rPr lang="fr-FR" smtClean="0"/>
              <a:t>54</a:t>
            </a:fld>
            <a:endParaRPr lang="fr-FR"/>
          </a:p>
        </p:txBody>
      </p:sp>
    </p:spTree>
    <p:extLst>
      <p:ext uri="{BB962C8B-B14F-4D97-AF65-F5344CB8AC3E}">
        <p14:creationId xmlns:p14="http://schemas.microsoft.com/office/powerpoint/2010/main" val="33909939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599"/>
            <a:ext cx="10972440" cy="1208359"/>
          </a:xfrm>
        </p:spPr>
        <p:txBody>
          <a:bodyPr/>
          <a:lstStyle/>
          <a:p>
            <a:r>
              <a:rPr lang="fr-FR" dirty="0" smtClean="0"/>
              <a:t>Ne pas oublier les autres IA </a:t>
            </a:r>
            <a:br>
              <a:rPr lang="fr-FR" dirty="0" smtClean="0"/>
            </a:br>
            <a:r>
              <a:rPr lang="fr-FR" dirty="0" smtClean="0"/>
              <a:t>de gestion de textes</a:t>
            </a:r>
            <a:endParaRPr lang="fr-FR" dirty="0"/>
          </a:p>
        </p:txBody>
      </p:sp>
      <p:sp>
        <p:nvSpPr>
          <p:cNvPr id="3" name="Espace réservé du contenu 2"/>
          <p:cNvSpPr>
            <a:spLocks noGrp="1"/>
          </p:cNvSpPr>
          <p:nvPr>
            <p:ph/>
          </p:nvPr>
        </p:nvSpPr>
        <p:spPr>
          <a:xfrm>
            <a:off x="609480" y="1781502"/>
            <a:ext cx="10972440" cy="3800297"/>
          </a:xfrm>
        </p:spPr>
        <p:txBody>
          <a:bodyPr/>
          <a:lstStyle/>
          <a:p>
            <a:r>
              <a:rPr lang="fr-FR" dirty="0" smtClean="0"/>
              <a:t>Et en particulier le Chat de Mistral AI qui est française</a:t>
            </a:r>
          </a:p>
          <a:p>
            <a:endParaRPr lang="fr-FR" dirty="0"/>
          </a:p>
          <a:p>
            <a:r>
              <a:rPr lang="fr-FR" dirty="0" smtClean="0"/>
              <a:t>Tendances actuelles</a:t>
            </a:r>
          </a:p>
          <a:p>
            <a:endParaRPr lang="fr-FR" dirty="0"/>
          </a:p>
          <a:p>
            <a:endParaRPr lang="fr-FR" dirty="0"/>
          </a:p>
        </p:txBody>
      </p:sp>
      <p:sp>
        <p:nvSpPr>
          <p:cNvPr id="10" name="Espace réservé du numéro de diapositive 9"/>
          <p:cNvSpPr>
            <a:spLocks noGrp="1"/>
          </p:cNvSpPr>
          <p:nvPr>
            <p:ph type="sldNum" idx="3"/>
          </p:nvPr>
        </p:nvSpPr>
        <p:spPr/>
        <p:txBody>
          <a:bodyPr/>
          <a:lstStyle/>
          <a:p>
            <a:fld id="{781BBC9B-C74A-4B3A-8170-2DD15E7FF3AE}" type="slidenum">
              <a:rPr lang="fr-FR" smtClean="0"/>
              <a:t>55</a:t>
            </a:fld>
            <a:endParaRPr lang="fr-FR"/>
          </a:p>
        </p:txBody>
      </p:sp>
    </p:spTree>
    <p:extLst>
      <p:ext uri="{BB962C8B-B14F-4D97-AF65-F5344CB8AC3E}">
        <p14:creationId xmlns:p14="http://schemas.microsoft.com/office/powerpoint/2010/main" val="9931458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2926" y="273600"/>
            <a:ext cx="8919411" cy="1144800"/>
          </a:xfrm>
          <a:solidFill>
            <a:schemeClr val="accent2">
              <a:lumMod val="90000"/>
              <a:lumOff val="10000"/>
            </a:schemeClr>
          </a:solidFill>
        </p:spPr>
        <p:txBody>
          <a:bodyPr/>
          <a:lstStyle/>
          <a:p>
            <a:r>
              <a:rPr lang="fr-FR" dirty="0">
                <a:solidFill>
                  <a:schemeClr val="bg1">
                    <a:lumMod val="85000"/>
                  </a:schemeClr>
                </a:solidFill>
              </a:rPr>
              <a:t>  </a:t>
            </a:r>
            <a:r>
              <a:rPr lang="fr-FR" dirty="0">
                <a:solidFill>
                  <a:schemeClr val="bg1"/>
                </a:solidFill>
              </a:rPr>
              <a:t>Et les images ?</a:t>
            </a:r>
          </a:p>
        </p:txBody>
      </p:sp>
      <p:sp>
        <p:nvSpPr>
          <p:cNvPr id="3" name="Sous-titre 2"/>
          <p:cNvSpPr>
            <a:spLocks noGrp="1"/>
          </p:cNvSpPr>
          <p:nvPr>
            <p:ph type="subTitle"/>
          </p:nvPr>
        </p:nvSpPr>
        <p:spPr>
          <a:xfrm>
            <a:off x="722255" y="2134944"/>
            <a:ext cx="10972440" cy="3977280"/>
          </a:xfrm>
        </p:spPr>
        <p:txBody>
          <a:bodyPr/>
          <a:lstStyle/>
          <a:p>
            <a:pPr marL="0" indent="0">
              <a:buNone/>
            </a:pPr>
            <a:r>
              <a:rPr lang="fr-FR" sz="3200" dirty="0"/>
              <a:t>Elles ne sont pas créées par des </a:t>
            </a:r>
            <a:r>
              <a:rPr lang="fr-FR" sz="3200" dirty="0" err="1"/>
              <a:t>chatbots</a:t>
            </a:r>
            <a:r>
              <a:rPr lang="fr-FR" sz="3200" dirty="0"/>
              <a:t>, </a:t>
            </a:r>
            <a:br>
              <a:rPr lang="fr-FR" sz="3200" dirty="0"/>
            </a:br>
            <a:r>
              <a:rPr lang="fr-FR" sz="3200" dirty="0"/>
              <a:t>mais des </a:t>
            </a:r>
            <a:r>
              <a:rPr lang="fr-FR" sz="3200" dirty="0" err="1"/>
              <a:t>chatbots</a:t>
            </a:r>
            <a:r>
              <a:rPr lang="fr-FR" sz="3200" dirty="0"/>
              <a:t> peuvent donner accès </a:t>
            </a:r>
            <a:br>
              <a:rPr lang="fr-FR" sz="3200" dirty="0"/>
            </a:br>
            <a:r>
              <a:rPr lang="fr-FR" sz="3200" dirty="0"/>
              <a:t>à des IA spécialisées</a:t>
            </a:r>
          </a:p>
          <a:p>
            <a:pPr marL="0" indent="0">
              <a:buNone/>
            </a:pPr>
            <a:endParaRPr lang="fr-FR" sz="3200" dirty="0"/>
          </a:p>
          <a:p>
            <a:pPr marL="0" indent="0">
              <a:buNone/>
            </a:pPr>
            <a:r>
              <a:rPr lang="fr-FR" sz="3200" dirty="0"/>
              <a:t>Nous abordons les points suivants</a:t>
            </a:r>
            <a:endParaRPr lang="fr-FR" dirty="0"/>
          </a:p>
          <a:p>
            <a:pPr marL="457200" indent="-457200">
              <a:buFont typeface="Arial" panose="020B0604020202020204" pitchFamily="34" charset="0"/>
              <a:buChar char="•"/>
            </a:pPr>
            <a:r>
              <a:rPr lang="fr-FR" sz="3200" dirty="0"/>
              <a:t>Création d’images</a:t>
            </a:r>
          </a:p>
          <a:p>
            <a:pPr marL="457200" indent="-457200">
              <a:buFont typeface="Arial" panose="020B0604020202020204" pitchFamily="34" charset="0"/>
              <a:buChar char="•"/>
            </a:pPr>
            <a:r>
              <a:rPr lang="fr-FR" sz="3200" dirty="0"/>
              <a:t>Reconnaissance d’images ou de photos</a:t>
            </a:r>
          </a:p>
          <a:p>
            <a:pPr marL="457200" indent="-457200">
              <a:buFont typeface="Arial" panose="020B0604020202020204" pitchFamily="34" charset="0"/>
              <a:buChar char="•"/>
            </a:pPr>
            <a:r>
              <a:rPr lang="fr-FR" sz="3200" dirty="0"/>
              <a:t>Traduction automatique</a:t>
            </a:r>
          </a:p>
          <a:p>
            <a:endParaRPr lang="fr-FR" dirty="0"/>
          </a:p>
        </p:txBody>
      </p:sp>
      <p:sp>
        <p:nvSpPr>
          <p:cNvPr id="10" name="Espace réservé du numéro de diapositive 9"/>
          <p:cNvSpPr>
            <a:spLocks noGrp="1"/>
          </p:cNvSpPr>
          <p:nvPr>
            <p:ph type="sldNum" idx="3"/>
          </p:nvPr>
        </p:nvSpPr>
        <p:spPr/>
        <p:txBody>
          <a:bodyPr/>
          <a:lstStyle/>
          <a:p>
            <a:fld id="{BEE0B3C5-7559-4DE6-B137-6393289C1942}" type="slidenum">
              <a:rPr lang="fr-FR" smtClean="0"/>
              <a:t>56</a:t>
            </a:fld>
            <a:endParaRPr lang="fr-FR"/>
          </a:p>
        </p:txBody>
      </p:sp>
    </p:spTree>
    <p:extLst>
      <p:ext uri="{BB962C8B-B14F-4D97-AF65-F5344CB8AC3E}">
        <p14:creationId xmlns:p14="http://schemas.microsoft.com/office/powerpoint/2010/main" val="24601942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7217" y="1316737"/>
            <a:ext cx="3108874" cy="2966680"/>
          </a:xfrm>
          <a:prstGeom prst="rect">
            <a:avLst/>
          </a:prstGeom>
        </p:spPr>
      </p:pic>
      <p:sp>
        <p:nvSpPr>
          <p:cNvPr id="2" name="Titre 1"/>
          <p:cNvSpPr>
            <a:spLocks noGrp="1"/>
          </p:cNvSpPr>
          <p:nvPr>
            <p:ph type="title"/>
          </p:nvPr>
        </p:nvSpPr>
        <p:spPr>
          <a:xfrm>
            <a:off x="609480" y="273600"/>
            <a:ext cx="5041512" cy="1144800"/>
          </a:xfrm>
          <a:solidFill>
            <a:schemeClr val="accent1">
              <a:lumMod val="60000"/>
              <a:lumOff val="40000"/>
            </a:schemeClr>
          </a:solidFill>
          <a:ln>
            <a:solidFill>
              <a:schemeClr val="accent1">
                <a:lumMod val="40000"/>
                <a:lumOff val="60000"/>
              </a:schemeClr>
            </a:solidFill>
          </a:ln>
        </p:spPr>
        <p:txBody>
          <a:bodyPr/>
          <a:lstStyle/>
          <a:p>
            <a:r>
              <a:rPr lang="fr-FR" dirty="0">
                <a:latin typeface="Bookman Old Style" panose="02050604050505020204" pitchFamily="18" charset="0"/>
              </a:rPr>
              <a:t>Création d’images</a:t>
            </a:r>
          </a:p>
        </p:txBody>
      </p:sp>
      <p:pic>
        <p:nvPicPr>
          <p:cNvPr id="6" name="Espace réservé du contenu 3">
            <a:hlinkClick r:id="" action="ppaction://noaction"/>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3783" y="1647967"/>
            <a:ext cx="2385649" cy="2385649"/>
          </a:xfrm>
          <a:prstGeom prst="rect">
            <a:avLst/>
          </a:prstGeom>
          <a:noFill/>
          <a:ln w="0">
            <a:noFill/>
          </a:ln>
        </p:spPr>
      </p:pic>
      <p:pic>
        <p:nvPicPr>
          <p:cNvPr id="7" name="Espace réservé du contenu 3">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0391" y="4322618"/>
            <a:ext cx="2619251" cy="2369127"/>
          </a:xfrm>
          <a:prstGeom prst="rect">
            <a:avLst/>
          </a:prstGeom>
          <a:noFill/>
          <a:ln w="0">
            <a:noFill/>
          </a:ln>
        </p:spPr>
      </p:pic>
      <p:pic>
        <p:nvPicPr>
          <p:cNvPr id="8" name="Espace réservé du contenu 3">
            <a:hlinkClick r:id="" action="ppaction://noaction"/>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4872" y="4324277"/>
            <a:ext cx="2388249" cy="2388249"/>
          </a:xfrm>
          <a:prstGeom prst="rect">
            <a:avLst/>
          </a:prstGeom>
          <a:noFill/>
          <a:ln w="0">
            <a:noFill/>
          </a:ln>
        </p:spPr>
      </p:pic>
      <p:pic>
        <p:nvPicPr>
          <p:cNvPr id="9" name="Image 8">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195" y="4304330"/>
            <a:ext cx="2410174" cy="2410174"/>
          </a:xfrm>
          <a:prstGeom prst="rect">
            <a:avLst/>
          </a:prstGeom>
        </p:spPr>
      </p:pic>
      <p:sp>
        <p:nvSpPr>
          <p:cNvPr id="14" name="Espace réservé du numéro de diapositive 13"/>
          <p:cNvSpPr>
            <a:spLocks noGrp="1"/>
          </p:cNvSpPr>
          <p:nvPr>
            <p:ph type="sldNum" idx="3"/>
          </p:nvPr>
        </p:nvSpPr>
        <p:spPr/>
        <p:txBody>
          <a:bodyPr/>
          <a:lstStyle/>
          <a:p>
            <a:fld id="{BEE0B3C5-7559-4DE6-B137-6393289C1942}" type="slidenum">
              <a:rPr lang="fr-FR" smtClean="0"/>
              <a:t>57</a:t>
            </a:fld>
            <a:endParaRPr lang="fr-FR"/>
          </a:p>
        </p:txBody>
      </p:sp>
    </p:spTree>
    <p:extLst>
      <p:ext uri="{BB962C8B-B14F-4D97-AF65-F5344CB8AC3E}">
        <p14:creationId xmlns:p14="http://schemas.microsoft.com/office/powerpoint/2010/main" val="17546525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err="1"/>
              <a:t>Styule</a:t>
            </a:r>
            <a:r>
              <a:rPr lang="fr-FR" dirty="0"/>
              <a:t> </a:t>
            </a:r>
            <a:r>
              <a:rPr lang="fr-FR" dirty="0" err="1"/>
              <a:t>impressioniste</a:t>
            </a:r>
            <a:endParaRPr lang="fr-FR" dirty="0"/>
          </a:p>
        </p:txBody>
      </p:sp>
      <p:pic>
        <p:nvPicPr>
          <p:cNvPr id="6" name="Image 5">
            <a:hlinkClick r:id="rId3" action="ppaction://hlinksldjump"/>
          </p:cNvPr>
          <p:cNvPicPr>
            <a:picLocks noChangeAspect="1"/>
          </p:cNvPicPr>
          <p:nvPr/>
        </p:nvPicPr>
        <p:blipFill>
          <a:blip r:embed="rId4"/>
          <a:stretch>
            <a:fillRect/>
          </a:stretch>
        </p:blipFill>
        <p:spPr>
          <a:xfrm>
            <a:off x="0" y="0"/>
            <a:ext cx="12191999" cy="6873875"/>
          </a:xfrm>
          <a:prstGeom prst="rect">
            <a:avLst/>
          </a:prstGeom>
        </p:spPr>
      </p:pic>
      <p:sp>
        <p:nvSpPr>
          <p:cNvPr id="10" name="Espace réservé du numéro de diapositive 9"/>
          <p:cNvSpPr>
            <a:spLocks noGrp="1"/>
          </p:cNvSpPr>
          <p:nvPr>
            <p:ph type="sldNum" sz="quarter" idx="12"/>
          </p:nvPr>
        </p:nvSpPr>
        <p:spPr/>
        <p:txBody>
          <a:bodyPr/>
          <a:lstStyle/>
          <a:p>
            <a:fld id="{1964164E-1C97-451C-AC6F-229DEC3B8ED5}" type="slidenum">
              <a:rPr lang="fr-FR" smtClean="0"/>
              <a:t>58</a:t>
            </a:fld>
            <a:endParaRPr lang="fr-FR"/>
          </a:p>
        </p:txBody>
      </p:sp>
    </p:spTree>
    <p:extLst>
      <p:ext uri="{BB962C8B-B14F-4D97-AF65-F5344CB8AC3E}">
        <p14:creationId xmlns:p14="http://schemas.microsoft.com/office/powerpoint/2010/main" val="19376843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ous-titre 2"/>
          <p:cNvSpPr>
            <a:spLocks noGrp="1"/>
          </p:cNvSpPr>
          <p:nvPr>
            <p:ph type="subTitle"/>
          </p:nvPr>
        </p:nvSpPr>
        <p:spPr>
          <a:xfrm>
            <a:off x="719208" y="1151424"/>
            <a:ext cx="10972440" cy="6415958"/>
          </a:xfrm>
        </p:spPr>
        <p:txBody>
          <a:bodyPr/>
          <a:lstStyle/>
          <a:p>
            <a:r>
              <a:rPr lang="fr-FR" sz="2800" dirty="0">
                <a:latin typeface="Bookman Old Style" panose="02050604050505020204" pitchFamily="18" charset="0"/>
              </a:rPr>
              <a:t>Il y a de nombreuses IA permettant de créer </a:t>
            </a:r>
          </a:p>
          <a:p>
            <a:r>
              <a:rPr lang="fr-FR" sz="2800" dirty="0">
                <a:latin typeface="Bookman Old Style" panose="02050604050505020204" pitchFamily="18" charset="0"/>
              </a:rPr>
              <a:t>des images, et généralement elles sont payantes, </a:t>
            </a:r>
          </a:p>
          <a:p>
            <a:r>
              <a:rPr lang="fr-FR" sz="2800" dirty="0">
                <a:latin typeface="Bookman Old Style" panose="02050604050505020204" pitchFamily="18" charset="0"/>
              </a:rPr>
              <a:t>sans </a:t>
            </a:r>
            <a:r>
              <a:rPr lang="fr-FR" sz="2800" dirty="0" err="1">
                <a:latin typeface="Bookman Old Style" panose="02050604050505020204" pitchFamily="18" charset="0"/>
              </a:rPr>
              <a:t>acès</a:t>
            </a:r>
            <a:r>
              <a:rPr lang="fr-FR" sz="2800" dirty="0">
                <a:latin typeface="Bookman Old Style" panose="02050604050505020204" pitchFamily="18" charset="0"/>
              </a:rPr>
              <a:t> limité gratuit. </a:t>
            </a:r>
          </a:p>
          <a:p>
            <a:r>
              <a:rPr lang="fr-FR" sz="2800" dirty="0">
                <a:latin typeface="Bookman Old Style" panose="02050604050505020204" pitchFamily="18" charset="0"/>
              </a:rPr>
              <a:t>La plus célèbre est </a:t>
            </a:r>
            <a:r>
              <a:rPr lang="fr-FR" sz="2800" dirty="0" err="1">
                <a:latin typeface="Bookman Old Style" panose="02050604050505020204" pitchFamily="18" charset="0"/>
              </a:rPr>
              <a:t>Midjourney</a:t>
            </a:r>
            <a:r>
              <a:rPr lang="fr-FR" sz="2800" dirty="0">
                <a:latin typeface="Bookman Old Style" panose="02050604050505020204" pitchFamily="18" charset="0"/>
              </a:rPr>
              <a:t>.</a:t>
            </a:r>
          </a:p>
          <a:p>
            <a:endParaRPr lang="fr-FR" sz="1400" dirty="0">
              <a:latin typeface="Bookman Old Style" panose="02050604050505020204" pitchFamily="18" charset="0"/>
            </a:endParaRPr>
          </a:p>
          <a:p>
            <a:r>
              <a:rPr lang="fr-FR" sz="3200" dirty="0">
                <a:latin typeface="Bookman Old Style" panose="02050604050505020204" pitchFamily="18" charset="0"/>
              </a:rPr>
              <a:t>Parmi celles qui offrent un accès limité gratuit :</a:t>
            </a:r>
          </a:p>
          <a:p>
            <a:pPr marL="914400" lvl="2" indent="-457200"/>
            <a:r>
              <a:rPr lang="fr-FR" sz="3200" dirty="0">
                <a:latin typeface="Bookman Old Style" panose="02050604050505020204" pitchFamily="18" charset="0"/>
              </a:rPr>
              <a:t>  </a:t>
            </a:r>
            <a:r>
              <a:rPr lang="fr-FR" sz="3200" dirty="0" smtClean="0">
                <a:latin typeface="Bookman Old Style" panose="02050604050505020204" pitchFamily="18" charset="0"/>
              </a:rPr>
              <a:t>DALLE E</a:t>
            </a:r>
            <a:endParaRPr lang="fr-FR" sz="3200" dirty="0">
              <a:latin typeface="Bookman Old Style" panose="02050604050505020204" pitchFamily="18" charset="0"/>
            </a:endParaRPr>
          </a:p>
          <a:p>
            <a:pPr marL="914400" lvl="2" indent="-457200"/>
            <a:r>
              <a:rPr lang="fr-FR" sz="3200" dirty="0">
                <a:latin typeface="Bookman Old Style" panose="02050604050505020204" pitchFamily="18" charset="0"/>
              </a:rPr>
              <a:t>  </a:t>
            </a:r>
            <a:r>
              <a:rPr lang="fr-FR" sz="3200" dirty="0" err="1">
                <a:latin typeface="Bookman Old Style" panose="02050604050505020204" pitchFamily="18" charset="0"/>
              </a:rPr>
              <a:t>Fotor</a:t>
            </a:r>
            <a:r>
              <a:rPr lang="fr-FR" sz="3200" dirty="0">
                <a:latin typeface="Bookman Old Style" panose="02050604050505020204" pitchFamily="18" charset="0"/>
              </a:rPr>
              <a:t>            </a:t>
            </a:r>
          </a:p>
          <a:p>
            <a:pPr marL="914400" lvl="2" indent="-457200"/>
            <a:r>
              <a:rPr lang="fr-FR" sz="3200" dirty="0">
                <a:latin typeface="Bookman Old Style" panose="02050604050505020204" pitchFamily="18" charset="0"/>
              </a:rPr>
              <a:t>  Art breeder</a:t>
            </a:r>
          </a:p>
          <a:p>
            <a:pPr marL="914400" lvl="2" indent="-457200"/>
            <a:r>
              <a:rPr lang="fr-FR" sz="3200" dirty="0">
                <a:latin typeface="Bookman Old Style" panose="02050604050505020204" pitchFamily="18" charset="0"/>
              </a:rPr>
              <a:t>  Adobe </a:t>
            </a:r>
            <a:r>
              <a:rPr lang="fr-FR" sz="3200" dirty="0" err="1">
                <a:latin typeface="Bookman Old Style" panose="02050604050505020204" pitchFamily="18" charset="0"/>
              </a:rPr>
              <a:t>Firefly</a:t>
            </a:r>
            <a:endParaRPr lang="fr-FR" sz="3200" dirty="0">
              <a:latin typeface="Bookman Old Style" panose="02050604050505020204" pitchFamily="18" charset="0"/>
            </a:endParaRPr>
          </a:p>
          <a:p>
            <a:pPr marL="914400" lvl="2" indent="-457200"/>
            <a:r>
              <a:rPr lang="fr-FR" sz="3200" dirty="0" smtClean="0">
                <a:latin typeface="Bookman Old Style" panose="02050604050505020204" pitchFamily="18" charset="0"/>
              </a:rPr>
              <a:t>…</a:t>
            </a:r>
            <a:endParaRPr lang="fr-FR" sz="3200" dirty="0">
              <a:latin typeface="Bookman Old Style" panose="02050604050505020204" pitchFamily="18" charset="0"/>
            </a:endParaRPr>
          </a:p>
          <a:p>
            <a:pPr lvl="1"/>
            <a:endParaRPr lang="fr-FR" sz="2800" dirty="0"/>
          </a:p>
        </p:txBody>
      </p:sp>
      <p:sp>
        <p:nvSpPr>
          <p:cNvPr id="2" name="Titre 1"/>
          <p:cNvSpPr>
            <a:spLocks noGrp="1"/>
          </p:cNvSpPr>
          <p:nvPr>
            <p:ph type="title"/>
          </p:nvPr>
        </p:nvSpPr>
        <p:spPr>
          <a:xfrm>
            <a:off x="609480" y="237744"/>
            <a:ext cx="8772264" cy="1180656"/>
          </a:xfrm>
          <a:noFill/>
          <a:ln>
            <a:solidFill>
              <a:schemeClr val="accent1">
                <a:lumMod val="40000"/>
                <a:lumOff val="60000"/>
              </a:schemeClr>
            </a:solidFill>
          </a:ln>
        </p:spPr>
        <p:txBody>
          <a:bodyPr/>
          <a:lstStyle/>
          <a:p>
            <a:r>
              <a:rPr lang="fr-FR" sz="4000" dirty="0">
                <a:latin typeface="Bookman Old Style" panose="02050604050505020204" pitchFamily="18" charset="0"/>
              </a:rPr>
              <a:t>Quelles IA pour créer des images</a:t>
            </a:r>
          </a:p>
        </p:txBody>
      </p:sp>
      <p:sp>
        <p:nvSpPr>
          <p:cNvPr id="4" name="Soleil 3">
            <a:hlinkClick r:id="rId3"/>
          </p:cNvPr>
          <p:cNvSpPr/>
          <p:nvPr/>
        </p:nvSpPr>
        <p:spPr>
          <a:xfrm>
            <a:off x="932370" y="5005137"/>
            <a:ext cx="272714" cy="256674"/>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Étoile à 4 branches 7">
            <a:hlinkClick r:id="rId4"/>
          </p:cNvPr>
          <p:cNvSpPr/>
          <p:nvPr/>
        </p:nvSpPr>
        <p:spPr>
          <a:xfrm flipV="1">
            <a:off x="953222" y="4503339"/>
            <a:ext cx="224589" cy="22458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Étoile à 5 branches 8">
            <a:hlinkClick r:id="rId5"/>
          </p:cNvPr>
          <p:cNvSpPr/>
          <p:nvPr/>
        </p:nvSpPr>
        <p:spPr>
          <a:xfrm>
            <a:off x="889376" y="3969458"/>
            <a:ext cx="295175" cy="25667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Organigramme : Bande perforée 4">
            <a:hlinkClick r:id="rId6"/>
          </p:cNvPr>
          <p:cNvSpPr/>
          <p:nvPr/>
        </p:nvSpPr>
        <p:spPr>
          <a:xfrm>
            <a:off x="912155" y="5977288"/>
            <a:ext cx="237744" cy="256032"/>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Émoticône 5">
            <a:hlinkClick r:id="rId7"/>
          </p:cNvPr>
          <p:cNvSpPr/>
          <p:nvPr/>
        </p:nvSpPr>
        <p:spPr>
          <a:xfrm>
            <a:off x="953222" y="5472924"/>
            <a:ext cx="256032" cy="256032"/>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numéro de diapositive 14"/>
          <p:cNvSpPr>
            <a:spLocks noGrp="1"/>
          </p:cNvSpPr>
          <p:nvPr>
            <p:ph type="sldNum" idx="3"/>
          </p:nvPr>
        </p:nvSpPr>
        <p:spPr/>
        <p:txBody>
          <a:bodyPr/>
          <a:lstStyle/>
          <a:p>
            <a:fld id="{BEE0B3C5-7559-4DE6-B137-6393289C1942}" type="slidenum">
              <a:rPr lang="fr-FR" smtClean="0"/>
              <a:t>59</a:t>
            </a:fld>
            <a:endParaRPr lang="fr-FR"/>
          </a:p>
        </p:txBody>
      </p:sp>
    </p:spTree>
    <p:extLst>
      <p:ext uri="{BB962C8B-B14F-4D97-AF65-F5344CB8AC3E}">
        <p14:creationId xmlns:p14="http://schemas.microsoft.com/office/powerpoint/2010/main" val="4282164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p:cNvSpPr txBox="1">
            <a:spLocks noChangeArrowheads="1"/>
          </p:cNvSpPr>
          <p:nvPr/>
        </p:nvSpPr>
        <p:spPr bwMode="auto">
          <a:xfrm>
            <a:off x="550863" y="4508500"/>
            <a:ext cx="9197975"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93000"/>
              </a:lnSpc>
              <a:buClr>
                <a:srgbClr val="000000"/>
              </a:buClr>
              <a:buSzPct val="100000"/>
              <a:buFont typeface="Times New Roman" panose="02020603050405020304" pitchFamily="18" charset="0"/>
              <a:buNone/>
            </a:pPr>
            <a:r>
              <a:rPr lang="fr-FR" altLang="fr-FR" sz="2800" b="1">
                <a:latin typeface="Bookman Old Style" panose="02050604050505020204" pitchFamily="18" charset="0"/>
              </a:rPr>
              <a:t>Des ensembles de données de différente nature </a:t>
            </a:r>
          </a:p>
          <a:p>
            <a:pPr algn="ctr" eaLnBrk="1">
              <a:lnSpc>
                <a:spcPct val="93000"/>
              </a:lnSpc>
              <a:buClr>
                <a:srgbClr val="000000"/>
              </a:buClr>
              <a:buSzPct val="100000"/>
              <a:buFont typeface="Times New Roman" panose="02020603050405020304" pitchFamily="18" charset="0"/>
              <a:buNone/>
            </a:pPr>
            <a:r>
              <a:rPr lang="fr-FR" altLang="fr-FR" sz="2800" b="1">
                <a:latin typeface="Bookman Old Style" panose="02050604050505020204" pitchFamily="18" charset="0"/>
              </a:rPr>
              <a:t>qui sont interconnectées</a:t>
            </a:r>
          </a:p>
        </p:txBody>
      </p:sp>
      <p:sp>
        <p:nvSpPr>
          <p:cNvPr id="13315" name="Rectangle 2"/>
          <p:cNvSpPr>
            <a:spLocks noGrp="1" noChangeArrowheads="1"/>
          </p:cNvSpPr>
          <p:nvPr>
            <p:ph type="title" idx="4294967295"/>
          </p:nvPr>
        </p:nvSpPr>
        <p:spPr>
          <a:xfrm>
            <a:off x="898525" y="484188"/>
            <a:ext cx="8388350" cy="739775"/>
          </a:xfrm>
          <a:solidFill>
            <a:schemeClr val="bg1"/>
          </a:solidFill>
          <a:ln>
            <a:solidFill>
              <a:schemeClr val="tx1"/>
            </a:solidFill>
            <a:round/>
            <a:headEnd/>
            <a:tailEnd/>
          </a:ln>
        </p:spPr>
        <p:txBody>
          <a:bodyPr lIns="90000" tIns="45000" rIns="90000" bIns="45000" anchor="t"/>
          <a:lstStyle/>
          <a:p>
            <a:pPr algn="ctr"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fr-FR" altLang="fr-FR" sz="4400" smtClean="0">
                <a:solidFill>
                  <a:schemeClr val="tx1"/>
                </a:solidFill>
                <a:latin typeface="Bookman Old Style" panose="02050604050505020204" pitchFamily="18" charset="0"/>
              </a:rPr>
              <a:t>Big Data</a:t>
            </a:r>
          </a:p>
        </p:txBody>
      </p:sp>
      <p:sp>
        <p:nvSpPr>
          <p:cNvPr id="13316" name="Oval 4"/>
          <p:cNvSpPr>
            <a:spLocks noChangeArrowheads="1"/>
          </p:cNvSpPr>
          <p:nvPr/>
        </p:nvSpPr>
        <p:spPr bwMode="auto">
          <a:xfrm>
            <a:off x="1992313" y="1773238"/>
            <a:ext cx="6167437" cy="2344737"/>
          </a:xfrm>
          <a:prstGeom prst="ellipse">
            <a:avLst/>
          </a:prstGeom>
          <a:blipFill dpi="0" rotWithShape="0">
            <a:blip r:embed="rId3"/>
            <a:srcRect/>
            <a:tile tx="0" ty="0" sx="100000" sy="100000" flip="none" algn="tl"/>
          </a:blip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3317" name="Text Box 5"/>
          <p:cNvSpPr txBox="1">
            <a:spLocks noChangeArrowheads="1"/>
          </p:cNvSpPr>
          <p:nvPr/>
        </p:nvSpPr>
        <p:spPr bwMode="auto">
          <a:xfrm>
            <a:off x="4079875" y="5661025"/>
            <a:ext cx="1933575" cy="665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lstStyle>
            <a:lvl1pPr>
              <a:lnSpc>
                <a:spcPct val="84000"/>
              </a:lnSpc>
              <a:spcAft>
                <a:spcPts val="1425"/>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cs typeface="DejaVu Sans" panose="020B0603030804020204" pitchFamily="34" charset="0"/>
              </a:defRPr>
            </a:lvl1pPr>
            <a:lvl2pPr>
              <a:lnSpc>
                <a:spcPct val="84000"/>
              </a:lnSpc>
              <a:spcAft>
                <a:spcPts val="113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2pPr>
            <a:lvl3pPr>
              <a:lnSpc>
                <a:spcPct val="84000"/>
              </a:lnSpc>
              <a:spcAft>
                <a:spcPts val="85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DejaVu Sans" panose="020B0603030804020204" pitchFamily="34" charset="0"/>
              </a:defRPr>
            </a:lvl3pPr>
            <a:lvl4pPr>
              <a:lnSpc>
                <a:spcPct val="84000"/>
              </a:lnSpc>
              <a:spcAft>
                <a:spcPts val="575"/>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DejaVu Sans" panose="020B0603030804020204" pitchFamily="34" charset="0"/>
              </a:defRPr>
            </a:lvl4pPr>
            <a:lvl5pPr>
              <a:lnSpc>
                <a:spcPct val="84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5pPr>
            <a:lvl6pPr marL="25146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6pPr>
            <a:lvl7pPr marL="29718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7pPr>
            <a:lvl8pPr marL="34290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8pPr>
            <a:lvl9pPr marL="38862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9pPr>
          </a:lstStyle>
          <a:p>
            <a:pPr algn="ctr" eaLnBrk="1">
              <a:lnSpc>
                <a:spcPct val="93000"/>
              </a:lnSpc>
              <a:spcAft>
                <a:spcPct val="0"/>
              </a:spcAft>
            </a:pPr>
            <a:endParaRPr lang="fr-FR" altLang="fr-FR" sz="1800">
              <a:solidFill>
                <a:srgbClr val="00CC00"/>
              </a:solidFill>
            </a:endParaRPr>
          </a:p>
          <a:p>
            <a:pPr algn="ctr" eaLnBrk="1">
              <a:lnSpc>
                <a:spcPct val="93000"/>
              </a:lnSpc>
              <a:spcAft>
                <a:spcPct val="0"/>
              </a:spcAft>
            </a:pPr>
            <a:r>
              <a:rPr lang="fr-FR" altLang="fr-FR" b="1">
                <a:solidFill>
                  <a:srgbClr val="0000CC"/>
                </a:solidFill>
                <a:latin typeface="Bookman Old Style" panose="02050604050505020204" pitchFamily="18" charset="0"/>
              </a:rPr>
              <a:t>VITESSE</a:t>
            </a:r>
          </a:p>
        </p:txBody>
      </p:sp>
      <p:sp>
        <p:nvSpPr>
          <p:cNvPr id="13318" name="AutoShape 6"/>
          <p:cNvSpPr>
            <a:spLocks noChangeArrowheads="1"/>
          </p:cNvSpPr>
          <p:nvPr/>
        </p:nvSpPr>
        <p:spPr bwMode="auto">
          <a:xfrm>
            <a:off x="7272338" y="3384550"/>
            <a:ext cx="287337" cy="1588"/>
          </a:xfrm>
          <a:prstGeom prst="upDownArrow">
            <a:avLst>
              <a:gd name="adj1" fmla="val 50000"/>
              <a:gd name="adj2" fmla="val 19907"/>
            </a:avLst>
          </a:prstGeom>
          <a:solidFill>
            <a:srgbClr val="0066CC"/>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3319" name="Text Box 7"/>
          <p:cNvSpPr txBox="1">
            <a:spLocks noChangeArrowheads="1"/>
          </p:cNvSpPr>
          <p:nvPr/>
        </p:nvSpPr>
        <p:spPr bwMode="auto">
          <a:xfrm>
            <a:off x="1233488" y="5905500"/>
            <a:ext cx="1935162"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4404" rIns="90000" bIns="45000"/>
          <a:lstStyle>
            <a:lvl1pPr>
              <a:lnSpc>
                <a:spcPct val="84000"/>
              </a:lnSpc>
              <a:spcAft>
                <a:spcPts val="1425"/>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cs typeface="DejaVu Sans" panose="020B0603030804020204" pitchFamily="34" charset="0"/>
              </a:defRPr>
            </a:lvl1pPr>
            <a:lvl2pPr>
              <a:lnSpc>
                <a:spcPct val="84000"/>
              </a:lnSpc>
              <a:spcAft>
                <a:spcPts val="113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2pPr>
            <a:lvl3pPr>
              <a:lnSpc>
                <a:spcPct val="84000"/>
              </a:lnSpc>
              <a:spcAft>
                <a:spcPts val="85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DejaVu Sans" panose="020B0603030804020204" pitchFamily="34" charset="0"/>
              </a:defRPr>
            </a:lvl3pPr>
            <a:lvl4pPr>
              <a:lnSpc>
                <a:spcPct val="84000"/>
              </a:lnSpc>
              <a:spcAft>
                <a:spcPts val="575"/>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DejaVu Sans" panose="020B0603030804020204" pitchFamily="34" charset="0"/>
              </a:defRPr>
            </a:lvl4pPr>
            <a:lvl5pPr>
              <a:lnSpc>
                <a:spcPct val="84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5pPr>
            <a:lvl6pPr marL="25146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6pPr>
            <a:lvl7pPr marL="29718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7pPr>
            <a:lvl8pPr marL="34290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8pPr>
            <a:lvl9pPr marL="38862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9pPr>
          </a:lstStyle>
          <a:p>
            <a:pPr algn="ctr" eaLnBrk="1">
              <a:lnSpc>
                <a:spcPct val="93000"/>
              </a:lnSpc>
              <a:spcAft>
                <a:spcPct val="0"/>
              </a:spcAft>
            </a:pPr>
            <a:r>
              <a:rPr lang="fr-FR" altLang="fr-FR" b="1">
                <a:solidFill>
                  <a:srgbClr val="0000CC"/>
                </a:solidFill>
                <a:latin typeface="Bookman Old Style" panose="02050604050505020204" pitchFamily="18" charset="0"/>
              </a:rPr>
              <a:t>VOLUME</a:t>
            </a:r>
          </a:p>
        </p:txBody>
      </p:sp>
      <p:sp>
        <p:nvSpPr>
          <p:cNvPr id="13320" name="Text Box 8"/>
          <p:cNvSpPr txBox="1">
            <a:spLocks noChangeArrowheads="1"/>
          </p:cNvSpPr>
          <p:nvPr/>
        </p:nvSpPr>
        <p:spPr bwMode="auto">
          <a:xfrm>
            <a:off x="6888163" y="5661025"/>
            <a:ext cx="1911350" cy="665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lstStyle>
            <a:lvl1pPr>
              <a:lnSpc>
                <a:spcPct val="84000"/>
              </a:lnSpc>
              <a:spcAft>
                <a:spcPts val="1425"/>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cs typeface="DejaVu Sans" panose="020B0603030804020204" pitchFamily="34" charset="0"/>
              </a:defRPr>
            </a:lvl1pPr>
            <a:lvl2pPr>
              <a:lnSpc>
                <a:spcPct val="84000"/>
              </a:lnSpc>
              <a:spcAft>
                <a:spcPts val="113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2pPr>
            <a:lvl3pPr>
              <a:lnSpc>
                <a:spcPct val="84000"/>
              </a:lnSpc>
              <a:spcAft>
                <a:spcPts val="85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DejaVu Sans" panose="020B0603030804020204" pitchFamily="34" charset="0"/>
              </a:defRPr>
            </a:lvl3pPr>
            <a:lvl4pPr>
              <a:lnSpc>
                <a:spcPct val="84000"/>
              </a:lnSpc>
              <a:spcAft>
                <a:spcPts val="575"/>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DejaVu Sans" panose="020B0603030804020204" pitchFamily="34" charset="0"/>
              </a:defRPr>
            </a:lvl4pPr>
            <a:lvl5pPr>
              <a:lnSpc>
                <a:spcPct val="84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5pPr>
            <a:lvl6pPr marL="25146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6pPr>
            <a:lvl7pPr marL="29718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7pPr>
            <a:lvl8pPr marL="34290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8pPr>
            <a:lvl9pPr marL="38862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cs typeface="DejaVu Sans" panose="020B0603030804020204" pitchFamily="34" charset="0"/>
              </a:defRPr>
            </a:lvl9pPr>
          </a:lstStyle>
          <a:p>
            <a:pPr algn="ctr" eaLnBrk="1">
              <a:lnSpc>
                <a:spcPct val="93000"/>
              </a:lnSpc>
              <a:spcAft>
                <a:spcPct val="0"/>
              </a:spcAft>
            </a:pPr>
            <a:endParaRPr lang="fr-FR" altLang="fr-FR" sz="1800">
              <a:solidFill>
                <a:srgbClr val="00CC00"/>
              </a:solidFill>
            </a:endParaRPr>
          </a:p>
          <a:p>
            <a:pPr algn="ctr" eaLnBrk="1">
              <a:lnSpc>
                <a:spcPct val="93000"/>
              </a:lnSpc>
              <a:spcAft>
                <a:spcPct val="0"/>
              </a:spcAft>
            </a:pPr>
            <a:r>
              <a:rPr lang="fr-FR" altLang="fr-FR" b="1">
                <a:solidFill>
                  <a:srgbClr val="0000CC"/>
                </a:solidFill>
                <a:latin typeface="Bookman Old Style" panose="02050604050505020204" pitchFamily="18" charset="0"/>
              </a:rPr>
              <a:t>VARIETE</a:t>
            </a:r>
          </a:p>
        </p:txBody>
      </p:sp>
      <p:sp>
        <p:nvSpPr>
          <p:cNvPr id="8" name="Espace réservé du numéro de diapositive 7"/>
          <p:cNvSpPr>
            <a:spLocks noGrp="1"/>
          </p:cNvSpPr>
          <p:nvPr>
            <p:ph type="sldNum" idx="11"/>
          </p:nvPr>
        </p:nvSpPr>
        <p:spPr/>
        <p:txBody>
          <a:bodyPr/>
          <a:lstStyle/>
          <a:p>
            <a:pPr>
              <a:defRPr/>
            </a:pPr>
            <a:fld id="{0B22062A-E80C-4165-801D-C3B6FD440DF7}" type="slidenum">
              <a:rPr lang="fr-FR" altLang="fr-FR" smtClean="0"/>
              <a:pPr>
                <a:defRPr/>
              </a:pPr>
              <a:t>6</a:t>
            </a:fld>
            <a:endParaRPr lang="fr-FR" altLang="fr-FR"/>
          </a:p>
        </p:txBody>
      </p:sp>
    </p:spTree>
    <p:extLst>
      <p:ext uri="{BB962C8B-B14F-4D97-AF65-F5344CB8AC3E}">
        <p14:creationId xmlns:p14="http://schemas.microsoft.com/office/powerpoint/2010/main" val="31469365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p:nvPr>
        </p:nvSpPr>
        <p:spPr>
          <a:xfrm>
            <a:off x="641565" y="1945587"/>
            <a:ext cx="9247752" cy="3716424"/>
          </a:xfrm>
        </p:spPr>
        <p:txBody>
          <a:bodyPr anchor="t"/>
          <a:lstStyle/>
          <a:p>
            <a:pPr marL="0" indent="0">
              <a:lnSpc>
                <a:spcPct val="100000"/>
              </a:lnSpc>
              <a:buNone/>
            </a:pPr>
            <a:r>
              <a:rPr lang="fr-FR" sz="3600" dirty="0">
                <a:solidFill>
                  <a:srgbClr val="002060"/>
                </a:solidFill>
                <a:latin typeface="Bookman Old Style" panose="02050604050505020204" pitchFamily="18" charset="0"/>
              </a:rPr>
              <a:t>Reconnaissance de photos</a:t>
            </a:r>
          </a:p>
          <a:p>
            <a:pPr>
              <a:lnSpc>
                <a:spcPct val="100000"/>
              </a:lnSpc>
            </a:pPr>
            <a:r>
              <a:rPr lang="fr-FR" sz="3200" dirty="0">
                <a:latin typeface="Bookman Old Style" panose="02050604050505020204" pitchFamily="18" charset="0"/>
              </a:rPr>
              <a:t>Identification de ce qui est photographié</a:t>
            </a:r>
          </a:p>
          <a:p>
            <a:pPr>
              <a:lnSpc>
                <a:spcPct val="100000"/>
              </a:lnSpc>
            </a:pPr>
            <a:r>
              <a:rPr lang="fr-FR" sz="3200" dirty="0">
                <a:latin typeface="Bookman Old Style" panose="02050604050505020204" pitchFamily="18" charset="0"/>
              </a:rPr>
              <a:t>Pourquoi : photos de voyage sur une album par exemple, tableaux ou gravures …</a:t>
            </a:r>
          </a:p>
          <a:p>
            <a:pPr>
              <a:lnSpc>
                <a:spcPct val="100000"/>
              </a:lnSpc>
            </a:pPr>
            <a:r>
              <a:rPr lang="fr-FR" sz="3200" dirty="0">
                <a:latin typeface="Bookman Old Style" panose="02050604050505020204" pitchFamily="18" charset="0"/>
              </a:rPr>
              <a:t>Quelles AI, et quelles limites ?</a:t>
            </a:r>
            <a:br>
              <a:rPr lang="fr-FR" sz="3200" dirty="0">
                <a:latin typeface="Bookman Old Style" panose="02050604050505020204" pitchFamily="18" charset="0"/>
              </a:rPr>
            </a:br>
            <a:r>
              <a:rPr lang="fr-FR" dirty="0">
                <a:latin typeface="Bookman Old Style" panose="02050604050505020204" pitchFamily="18" charset="0"/>
              </a:rPr>
              <a:t>Représentations de personnes, accès libre de droits, informations sur l’image </a:t>
            </a:r>
            <a:r>
              <a:rPr lang="fr-FR" sz="3200" dirty="0">
                <a:latin typeface="Bookman Old Style" panose="02050604050505020204" pitchFamily="18" charset="0"/>
              </a:rPr>
              <a:t>…</a:t>
            </a:r>
          </a:p>
          <a:p>
            <a:pPr marL="0" indent="0">
              <a:lnSpc>
                <a:spcPct val="100000"/>
              </a:lnSpc>
              <a:buNone/>
            </a:pPr>
            <a:endParaRPr lang="fr-FR" sz="3600" dirty="0">
              <a:latin typeface="Bookman Old Style" panose="02050604050505020204" pitchFamily="18" charset="0"/>
            </a:endParaRPr>
          </a:p>
        </p:txBody>
      </p:sp>
      <p:sp>
        <p:nvSpPr>
          <p:cNvPr id="2" name="Titre 1"/>
          <p:cNvSpPr>
            <a:spLocks noGrp="1"/>
          </p:cNvSpPr>
          <p:nvPr>
            <p:ph type="title"/>
          </p:nvPr>
        </p:nvSpPr>
        <p:spPr>
          <a:xfrm>
            <a:off x="609480" y="273600"/>
            <a:ext cx="7601832" cy="1144800"/>
          </a:xfrm>
          <a:solidFill>
            <a:schemeClr val="accent1">
              <a:lumMod val="60000"/>
              <a:lumOff val="40000"/>
            </a:schemeClr>
          </a:solidFill>
        </p:spPr>
        <p:txBody>
          <a:bodyPr/>
          <a:lstStyle/>
          <a:p>
            <a:r>
              <a:rPr lang="fr-FR" dirty="0">
                <a:latin typeface="Bookman Old Style" panose="02050604050505020204" pitchFamily="18" charset="0"/>
              </a:rPr>
              <a:t>Reconnaissance de photos </a:t>
            </a:r>
            <a:br>
              <a:rPr lang="fr-FR" dirty="0">
                <a:latin typeface="Bookman Old Style" panose="02050604050505020204" pitchFamily="18" charset="0"/>
              </a:rPr>
            </a:br>
            <a:r>
              <a:rPr lang="fr-FR" dirty="0">
                <a:latin typeface="Bookman Old Style" panose="02050604050505020204" pitchFamily="18" charset="0"/>
              </a:rPr>
              <a:t>ou d’images</a:t>
            </a:r>
          </a:p>
        </p:txBody>
      </p:sp>
      <p:sp>
        <p:nvSpPr>
          <p:cNvPr id="10" name="Espace réservé du numéro de diapositive 9"/>
          <p:cNvSpPr>
            <a:spLocks noGrp="1"/>
          </p:cNvSpPr>
          <p:nvPr>
            <p:ph type="sldNum" idx="3"/>
          </p:nvPr>
        </p:nvSpPr>
        <p:spPr/>
        <p:txBody>
          <a:bodyPr/>
          <a:lstStyle/>
          <a:p>
            <a:fld id="{BEE0B3C5-7559-4DE6-B137-6393289C1942}" type="slidenum">
              <a:rPr lang="fr-FR" smtClean="0"/>
              <a:t>60</a:t>
            </a:fld>
            <a:endParaRPr lang="fr-FR"/>
          </a:p>
        </p:txBody>
      </p:sp>
    </p:spTree>
    <p:extLst>
      <p:ext uri="{BB962C8B-B14F-4D97-AF65-F5344CB8AC3E}">
        <p14:creationId xmlns:p14="http://schemas.microsoft.com/office/powerpoint/2010/main" val="18434142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p:nvPr>
        </p:nvSpPr>
        <p:spPr>
          <a:xfrm>
            <a:off x="402336" y="415800"/>
            <a:ext cx="8979408" cy="1010664"/>
          </a:xfrm>
        </p:spPr>
        <p:txBody>
          <a:bodyPr/>
          <a:lstStyle/>
          <a:p>
            <a:r>
              <a:rPr lang="fr-FR" sz="3200" dirty="0">
                <a:latin typeface="Bookman Old Style" panose="02050604050505020204" pitchFamily="18" charset="0"/>
              </a:rPr>
              <a:t>Photos touristiques identifiées avec Copilot </a:t>
            </a:r>
            <a:br>
              <a:rPr lang="fr-FR" sz="3200" dirty="0">
                <a:latin typeface="Bookman Old Style" panose="02050604050505020204" pitchFamily="18" charset="0"/>
              </a:rPr>
            </a:br>
            <a:r>
              <a:rPr lang="fr-FR" sz="3200" dirty="0">
                <a:latin typeface="Bookman Old Style" panose="02050604050505020204" pitchFamily="18" charset="0"/>
              </a:rPr>
              <a:t>et aussi avec Google Lens sur un mobile</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938" y="1609344"/>
            <a:ext cx="3523527" cy="2048256"/>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981524" y="1645920"/>
            <a:ext cx="2897798" cy="2029968"/>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8914" y="1664207"/>
            <a:ext cx="2756878" cy="1998945"/>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738694" y="4551636"/>
            <a:ext cx="2835642" cy="1777086"/>
          </a:xfrm>
          <a:prstGeom prst="rect">
            <a:avLst/>
          </a:prstGeom>
        </p:spPr>
      </p:pic>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8440" y="4132257"/>
            <a:ext cx="3303248" cy="2377440"/>
          </a:xfrm>
          <a:prstGeom prst="rect">
            <a:avLst/>
          </a:prstGeom>
        </p:spPr>
      </p:pic>
      <p:sp>
        <p:nvSpPr>
          <p:cNvPr id="14" name="Espace réservé du numéro de diapositive 13"/>
          <p:cNvSpPr>
            <a:spLocks noGrp="1"/>
          </p:cNvSpPr>
          <p:nvPr>
            <p:ph type="sldNum" idx="3"/>
          </p:nvPr>
        </p:nvSpPr>
        <p:spPr/>
        <p:txBody>
          <a:bodyPr/>
          <a:lstStyle/>
          <a:p>
            <a:fld id="{BEE0B3C5-7559-4DE6-B137-6393289C1942}" type="slidenum">
              <a:rPr lang="fr-FR" smtClean="0"/>
              <a:t>61</a:t>
            </a:fld>
            <a:endParaRPr lang="fr-FR"/>
          </a:p>
        </p:txBody>
      </p:sp>
    </p:spTree>
    <p:extLst>
      <p:ext uri="{BB962C8B-B14F-4D97-AF65-F5344CB8AC3E}">
        <p14:creationId xmlns:p14="http://schemas.microsoft.com/office/powerpoint/2010/main" val="8464551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1662" y="377508"/>
            <a:ext cx="9365793" cy="1139565"/>
          </a:xfrm>
        </p:spPr>
        <p:txBody>
          <a:bodyPr/>
          <a:lstStyle/>
          <a:p>
            <a:r>
              <a:rPr lang="fr-FR" sz="3200" dirty="0" smtClean="0">
                <a:latin typeface="Bookman Old Style" panose="02050604050505020204" pitchFamily="18" charset="0"/>
              </a:rPr>
              <a:t> Identification </a:t>
            </a:r>
            <a:r>
              <a:rPr lang="fr-FR" sz="3200" dirty="0">
                <a:latin typeface="Bookman Old Style" panose="02050604050505020204" pitchFamily="18" charset="0"/>
              </a:rPr>
              <a:t>et analyse d’œuvres d’art</a:t>
            </a:r>
          </a:p>
        </p:txBody>
      </p:sp>
      <p:pic>
        <p:nvPicPr>
          <p:cNvPr id="5" name="Imag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989" y="1320945"/>
            <a:ext cx="4136567" cy="2565256"/>
          </a:xfrm>
          <a:prstGeom prst="rect">
            <a:avLst/>
          </a:prstGeom>
        </p:spPr>
      </p:pic>
      <p:pic>
        <p:nvPicPr>
          <p:cNvPr id="10" name="Image 9">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5569656" y="1330034"/>
            <a:ext cx="3878045" cy="2556166"/>
          </a:xfrm>
          <a:prstGeom prst="rect">
            <a:avLst/>
          </a:prstGeom>
        </p:spPr>
      </p:pic>
      <p:pic>
        <p:nvPicPr>
          <p:cNvPr id="11" name="Imag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9791" y="3969328"/>
            <a:ext cx="3609578" cy="2639291"/>
          </a:xfrm>
          <a:prstGeom prst="rect">
            <a:avLst/>
          </a:prstGeom>
        </p:spPr>
      </p:pic>
      <p:sp>
        <p:nvSpPr>
          <p:cNvPr id="13" name="Titre 1"/>
          <p:cNvSpPr txBox="1">
            <a:spLocks/>
          </p:cNvSpPr>
          <p:nvPr/>
        </p:nvSpPr>
        <p:spPr>
          <a:xfrm>
            <a:off x="1147619" y="3989898"/>
            <a:ext cx="9365793" cy="2659555"/>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dirty="0">
                <a:latin typeface="Bookman Old Style" panose="02050604050505020204" pitchFamily="18" charset="0"/>
              </a:rPr>
              <a:t>Google </a:t>
            </a:r>
            <a:r>
              <a:rPr lang="fr-FR" sz="2800" dirty="0" err="1">
                <a:latin typeface="Bookman Old Style" panose="02050604050505020204" pitchFamily="18" charset="0"/>
              </a:rPr>
              <a:t>lens</a:t>
            </a:r>
            <a:endParaRPr lang="fr-FR" sz="2800" dirty="0">
              <a:latin typeface="Bookman Old Style" panose="02050604050505020204" pitchFamily="18" charset="0"/>
            </a:endParaRPr>
          </a:p>
          <a:p>
            <a:r>
              <a:rPr lang="fr-FR" sz="2800" dirty="0">
                <a:latin typeface="Bookman Old Style" panose="02050604050505020204" pitchFamily="18" charset="0"/>
              </a:rPr>
              <a:t>Copilot, </a:t>
            </a:r>
            <a:br>
              <a:rPr lang="fr-FR" sz="2800" dirty="0">
                <a:latin typeface="Bookman Old Style" panose="02050604050505020204" pitchFamily="18" charset="0"/>
              </a:rPr>
            </a:br>
            <a:r>
              <a:rPr lang="fr-FR" sz="2800" dirty="0" err="1">
                <a:latin typeface="Bookman Old Style" panose="02050604050505020204" pitchFamily="18" charset="0"/>
              </a:rPr>
              <a:t>ChatGPT</a:t>
            </a:r>
            <a:r>
              <a:rPr lang="fr-FR" sz="2800" dirty="0">
                <a:latin typeface="Bookman Old Style" panose="02050604050505020204" pitchFamily="18" charset="0"/>
              </a:rPr>
              <a:t>, </a:t>
            </a:r>
          </a:p>
          <a:p>
            <a:r>
              <a:rPr lang="fr-FR" sz="2400" dirty="0">
                <a:latin typeface="Bookman Old Style" panose="02050604050505020204" pitchFamily="18" charset="0"/>
              </a:rPr>
              <a:t>Limite : reconnaissance </a:t>
            </a:r>
          </a:p>
          <a:p>
            <a:r>
              <a:rPr lang="fr-FR" sz="2400" dirty="0">
                <a:latin typeface="Bookman Old Style" panose="02050604050505020204" pitchFamily="18" charset="0"/>
              </a:rPr>
              <a:t>des personnes</a:t>
            </a:r>
          </a:p>
        </p:txBody>
      </p:sp>
      <p:sp>
        <p:nvSpPr>
          <p:cNvPr id="12" name="Espace réservé du numéro de diapositive 11"/>
          <p:cNvSpPr>
            <a:spLocks noGrp="1"/>
          </p:cNvSpPr>
          <p:nvPr>
            <p:ph type="sldNum" idx="3"/>
          </p:nvPr>
        </p:nvSpPr>
        <p:spPr/>
        <p:txBody>
          <a:bodyPr/>
          <a:lstStyle/>
          <a:p>
            <a:fld id="{BEE0B3C5-7559-4DE6-B137-6393289C1942}" type="slidenum">
              <a:rPr lang="fr-FR" smtClean="0"/>
              <a:t>62</a:t>
            </a:fld>
            <a:endParaRPr lang="fr-FR"/>
          </a:p>
        </p:txBody>
      </p:sp>
    </p:spTree>
    <p:extLst>
      <p:ext uri="{BB962C8B-B14F-4D97-AF65-F5344CB8AC3E}">
        <p14:creationId xmlns:p14="http://schemas.microsoft.com/office/powerpoint/2010/main" val="30622902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p:nvPr>
        </p:nvSpPr>
        <p:spPr>
          <a:xfrm>
            <a:off x="609480" y="1604520"/>
            <a:ext cx="5467470" cy="3977280"/>
          </a:xfrm>
        </p:spPr>
        <p:txBody>
          <a:bodyPr/>
          <a:lstStyle/>
          <a:p>
            <a:r>
              <a:rPr lang="fr-FR" dirty="0" smtClean="0">
                <a:hlinkClick r:id="rId3"/>
              </a:rPr>
              <a:t>Analyse d’une statue exposée à la médiathèque d’Ecully</a:t>
            </a:r>
            <a:endParaRPr lang="fr-FR" dirty="0"/>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19750" y="857250"/>
            <a:ext cx="6858000" cy="5143500"/>
          </a:xfrm>
          <a:prstGeom prst="rect">
            <a:avLst/>
          </a:prstGeom>
        </p:spPr>
      </p:pic>
      <p:sp>
        <p:nvSpPr>
          <p:cNvPr id="10" name="Espace réservé du numéro de diapositive 9"/>
          <p:cNvSpPr>
            <a:spLocks noGrp="1"/>
          </p:cNvSpPr>
          <p:nvPr>
            <p:ph type="sldNum" idx="3"/>
          </p:nvPr>
        </p:nvSpPr>
        <p:spPr/>
        <p:txBody>
          <a:bodyPr/>
          <a:lstStyle/>
          <a:p>
            <a:fld id="{BEE0B3C5-7559-4DE6-B137-6393289C1942}" type="slidenum">
              <a:rPr lang="fr-FR" smtClean="0"/>
              <a:t>63</a:t>
            </a:fld>
            <a:endParaRPr lang="fr-FR"/>
          </a:p>
        </p:txBody>
      </p:sp>
    </p:spTree>
    <p:extLst>
      <p:ext uri="{BB962C8B-B14F-4D97-AF65-F5344CB8AC3E}">
        <p14:creationId xmlns:p14="http://schemas.microsoft.com/office/powerpoint/2010/main" val="25222358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6079957" y="1176596"/>
            <a:ext cx="2734159" cy="1957281"/>
          </a:xfrm>
          <a:prstGeom prst="rect">
            <a:avLst/>
          </a:prstGeom>
          <a:ln w="19050">
            <a:solidFill>
              <a:schemeClr val="accent1">
                <a:lumMod val="75000"/>
              </a:schemeClr>
            </a:solidFill>
          </a:ln>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008" y="3740727"/>
            <a:ext cx="4751170" cy="256032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5397" y="3740727"/>
            <a:ext cx="5900285" cy="2882002"/>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0106" y="1171074"/>
            <a:ext cx="4213044" cy="1932439"/>
          </a:xfrm>
          <a:prstGeom prst="rect">
            <a:avLst/>
          </a:prstGeom>
        </p:spPr>
      </p:pic>
      <p:cxnSp>
        <p:nvCxnSpPr>
          <p:cNvPr id="10" name="Connecteur droit avec flèche 9"/>
          <p:cNvCxnSpPr/>
          <p:nvPr/>
        </p:nvCxnSpPr>
        <p:spPr>
          <a:xfrm>
            <a:off x="3198213" y="1976970"/>
            <a:ext cx="1579418" cy="515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5099932" y="2571403"/>
            <a:ext cx="1541500" cy="4765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4555083" y="5272020"/>
            <a:ext cx="963401" cy="58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0" y="3158836"/>
            <a:ext cx="12192000" cy="584775"/>
          </a:xfrm>
          <a:prstGeom prst="rect">
            <a:avLst/>
          </a:prstGeom>
          <a:solidFill>
            <a:schemeClr val="bg1"/>
          </a:solidFill>
        </p:spPr>
        <p:txBody>
          <a:bodyPr wrap="square" rtlCol="0">
            <a:spAutoFit/>
          </a:bodyPr>
          <a:lstStyle/>
          <a:p>
            <a:pPr algn="ctr"/>
            <a:r>
              <a:rPr lang="fr-FR" sz="3200" dirty="0">
                <a:latin typeface="Bookman Old Style" panose="02050604050505020204" pitchFamily="18" charset="0"/>
              </a:rPr>
              <a:t>Page d’accueil de www.Pravda.ru du 28 mai 2024</a:t>
            </a:r>
          </a:p>
        </p:txBody>
      </p:sp>
      <p:cxnSp>
        <p:nvCxnSpPr>
          <p:cNvPr id="24" name="Connecteur droit avec flèche 23"/>
          <p:cNvCxnSpPr/>
          <p:nvPr/>
        </p:nvCxnSpPr>
        <p:spPr>
          <a:xfrm flipH="1">
            <a:off x="2807368" y="3131128"/>
            <a:ext cx="3511181" cy="6387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7033151" y="1530125"/>
            <a:ext cx="931025"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176462" y="327405"/>
            <a:ext cx="6914149" cy="584775"/>
          </a:xfrm>
          <a:prstGeom prst="rect">
            <a:avLst/>
          </a:prstGeom>
          <a:solidFill>
            <a:schemeClr val="bg1"/>
          </a:solidFill>
        </p:spPr>
        <p:txBody>
          <a:bodyPr wrap="square" rtlCol="0">
            <a:spAutoFit/>
          </a:bodyPr>
          <a:lstStyle/>
          <a:p>
            <a:pPr algn="ctr"/>
            <a:r>
              <a:rPr lang="fr-FR" sz="3200" b="1" dirty="0">
                <a:latin typeface="Bookman Old Style" panose="02050604050505020204" pitchFamily="18" charset="0"/>
              </a:rPr>
              <a:t>Google Lens </a:t>
            </a:r>
            <a:r>
              <a:rPr lang="fr-FR" sz="3200" dirty="0">
                <a:latin typeface="Bookman Old Style" panose="02050604050505020204" pitchFamily="18" charset="0"/>
              </a:rPr>
              <a:t>sur smartphone</a:t>
            </a:r>
          </a:p>
        </p:txBody>
      </p:sp>
      <p:sp>
        <p:nvSpPr>
          <p:cNvPr id="15" name="Espace réservé du numéro de diapositive 14"/>
          <p:cNvSpPr>
            <a:spLocks noGrp="1"/>
          </p:cNvSpPr>
          <p:nvPr>
            <p:ph type="sldNum" idx="3"/>
          </p:nvPr>
        </p:nvSpPr>
        <p:spPr/>
        <p:txBody>
          <a:bodyPr/>
          <a:lstStyle/>
          <a:p>
            <a:fld id="{BEE0B3C5-7559-4DE6-B137-6393289C1942}" type="slidenum">
              <a:rPr lang="fr-FR" smtClean="0"/>
              <a:t>64</a:t>
            </a:fld>
            <a:endParaRPr lang="fr-FR"/>
          </a:p>
        </p:txBody>
      </p:sp>
    </p:spTree>
    <p:extLst>
      <p:ext uri="{BB962C8B-B14F-4D97-AF65-F5344CB8AC3E}">
        <p14:creationId xmlns:p14="http://schemas.microsoft.com/office/powerpoint/2010/main" val="32655141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7427615" cy="1144800"/>
          </a:xfrm>
          <a:solidFill>
            <a:schemeClr val="accent1">
              <a:lumMod val="60000"/>
              <a:lumOff val="40000"/>
            </a:schemeClr>
          </a:solidFill>
        </p:spPr>
        <p:txBody>
          <a:bodyPr/>
          <a:lstStyle/>
          <a:p>
            <a:r>
              <a:rPr lang="fr-FR" dirty="0">
                <a:solidFill>
                  <a:schemeClr val="bg1"/>
                </a:solidFill>
              </a:rPr>
              <a:t> </a:t>
            </a:r>
            <a:r>
              <a:rPr lang="fr-FR" dirty="0"/>
              <a:t>Traduction automatique</a:t>
            </a:r>
          </a:p>
        </p:txBody>
      </p:sp>
      <p:sp>
        <p:nvSpPr>
          <p:cNvPr id="3" name="Sous-titre 2"/>
          <p:cNvSpPr>
            <a:spLocks noGrp="1"/>
          </p:cNvSpPr>
          <p:nvPr>
            <p:ph type="subTitle"/>
          </p:nvPr>
        </p:nvSpPr>
        <p:spPr>
          <a:xfrm>
            <a:off x="3898232" y="1780982"/>
            <a:ext cx="4860757" cy="5077017"/>
          </a:xfrm>
        </p:spPr>
        <p:txBody>
          <a:bodyPr/>
          <a:lstStyle/>
          <a:p>
            <a:r>
              <a:rPr lang="fr-FR" sz="3200" b="1" dirty="0">
                <a:latin typeface="Bookman Old Style" panose="02050604050505020204" pitchFamily="18" charset="0"/>
              </a:rPr>
              <a:t>Google traduction</a:t>
            </a:r>
          </a:p>
          <a:p>
            <a:endParaRPr lang="fr-FR" sz="3200" b="1" dirty="0">
              <a:latin typeface="Bookman Old Style" panose="02050604050505020204" pitchFamily="18" charset="0"/>
            </a:endParaRPr>
          </a:p>
          <a:p>
            <a:pPr marL="457200" indent="-457200">
              <a:buFont typeface="Arial" panose="020B0604020202020204" pitchFamily="34" charset="0"/>
              <a:buChar char="•"/>
            </a:pPr>
            <a:r>
              <a:rPr lang="fr-FR" sz="2800" dirty="0">
                <a:latin typeface="Bookman Old Style" panose="02050604050505020204" pitchFamily="18" charset="0"/>
              </a:rPr>
              <a:t>De texte à partir d’un smartphone ou d’un ordinateur</a:t>
            </a:r>
            <a:br>
              <a:rPr lang="fr-FR" sz="2800" dirty="0">
                <a:latin typeface="Bookman Old Style" panose="02050604050505020204" pitchFamily="18" charset="0"/>
              </a:rPr>
            </a:br>
            <a:endParaRPr lang="fr-FR" sz="2800" dirty="0">
              <a:latin typeface="Bookman Old Style" panose="02050604050505020204" pitchFamily="18" charset="0"/>
            </a:endParaRPr>
          </a:p>
          <a:p>
            <a:pPr marL="457200" indent="-457200">
              <a:buFont typeface="Arial" panose="020B0604020202020204" pitchFamily="34" charset="0"/>
              <a:buChar char="•"/>
            </a:pPr>
            <a:r>
              <a:rPr lang="fr-FR" sz="2800" dirty="0">
                <a:latin typeface="Bookman Old Style" panose="02050604050505020204" pitchFamily="18" charset="0"/>
              </a:rPr>
              <a:t>En ligne, pour communiquer avec un étranger ou lire un texte sur un document (image) ou un site web</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853" y="1675168"/>
            <a:ext cx="2844411" cy="5182832"/>
          </a:xfrm>
          <a:prstGeom prst="rect">
            <a:avLst/>
          </a:prstGeom>
        </p:spPr>
      </p:pic>
      <p:sp>
        <p:nvSpPr>
          <p:cNvPr id="5" name="Flèche vers le haut 4"/>
          <p:cNvSpPr/>
          <p:nvPr/>
        </p:nvSpPr>
        <p:spPr>
          <a:xfrm>
            <a:off x="980976" y="2951747"/>
            <a:ext cx="61761" cy="224590"/>
          </a:xfrm>
          <a:prstGeom prst="up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rgbClr val="FF0000"/>
                </a:solidFill>
              </a:ln>
            </a:endParaRPr>
          </a:p>
        </p:txBody>
      </p:sp>
      <p:sp>
        <p:nvSpPr>
          <p:cNvPr id="9" name="Flèche gauche 8"/>
          <p:cNvSpPr/>
          <p:nvPr/>
        </p:nvSpPr>
        <p:spPr>
          <a:xfrm>
            <a:off x="1475874" y="4347411"/>
            <a:ext cx="449179" cy="96253"/>
          </a:xfrm>
          <a:prstGeom prst="leftArrow">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rgbClr val="FF0000"/>
                </a:solidFill>
              </a:ln>
            </a:endParaRPr>
          </a:p>
        </p:txBody>
      </p:sp>
      <p:sp>
        <p:nvSpPr>
          <p:cNvPr id="10" name="Flèche gauche 9"/>
          <p:cNvSpPr/>
          <p:nvPr/>
        </p:nvSpPr>
        <p:spPr>
          <a:xfrm>
            <a:off x="1259305" y="5366084"/>
            <a:ext cx="449179" cy="96253"/>
          </a:xfrm>
          <a:prstGeom prst="leftArrow">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rgbClr val="FF0000"/>
                </a:solidFill>
              </a:ln>
            </a:endParaRPr>
          </a:p>
        </p:txBody>
      </p:sp>
      <p:sp>
        <p:nvSpPr>
          <p:cNvPr id="14" name="Espace réservé du numéro de diapositive 13"/>
          <p:cNvSpPr>
            <a:spLocks noGrp="1"/>
          </p:cNvSpPr>
          <p:nvPr>
            <p:ph type="sldNum" idx="3"/>
          </p:nvPr>
        </p:nvSpPr>
        <p:spPr/>
        <p:txBody>
          <a:bodyPr/>
          <a:lstStyle/>
          <a:p>
            <a:fld id="{BEE0B3C5-7559-4DE6-B137-6393289C1942}" type="slidenum">
              <a:rPr lang="fr-FR" smtClean="0"/>
              <a:t>65</a:t>
            </a:fld>
            <a:endParaRPr lang="fr-FR"/>
          </a:p>
        </p:txBody>
      </p:sp>
    </p:spTree>
    <p:extLst>
      <p:ext uri="{BB962C8B-B14F-4D97-AF65-F5344CB8AC3E}">
        <p14:creationId xmlns:p14="http://schemas.microsoft.com/office/powerpoint/2010/main" val="38477168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2">
              <a:lumMod val="90000"/>
              <a:lumOff val="10000"/>
            </a:schemeClr>
          </a:solidFill>
        </p:spPr>
        <p:txBody>
          <a:bodyPr/>
          <a:lstStyle/>
          <a:p>
            <a:r>
              <a:rPr lang="fr-FR" dirty="0" smtClean="0">
                <a:solidFill>
                  <a:schemeClr val="bg1"/>
                </a:solidFill>
              </a:rPr>
              <a:t>  L’IA en France</a:t>
            </a:r>
            <a:endParaRPr lang="fr-FR" dirty="0">
              <a:solidFill>
                <a:schemeClr val="bg1"/>
              </a:solidFill>
            </a:endParaRPr>
          </a:p>
        </p:txBody>
      </p:sp>
      <p:sp>
        <p:nvSpPr>
          <p:cNvPr id="3" name="Sous-titre 2"/>
          <p:cNvSpPr>
            <a:spLocks noGrp="1"/>
          </p:cNvSpPr>
          <p:nvPr>
            <p:ph type="subTitle"/>
          </p:nvPr>
        </p:nvSpPr>
        <p:spPr>
          <a:xfrm>
            <a:off x="625246" y="1765738"/>
            <a:ext cx="10972440" cy="4825055"/>
          </a:xfrm>
          <a:solidFill>
            <a:schemeClr val="bg1"/>
          </a:solidFill>
        </p:spPr>
        <p:txBody>
          <a:bodyPr/>
          <a:lstStyle/>
          <a:p>
            <a:r>
              <a:rPr lang="fr-FR" sz="2800" dirty="0" smtClean="0">
                <a:latin typeface="Bookman Old Style" panose="02050604050505020204" pitchFamily="18" charset="0"/>
              </a:rPr>
              <a:t>Plusieurs centaines de </a:t>
            </a:r>
            <a:r>
              <a:rPr lang="fr-FR" sz="2800" b="1" dirty="0" smtClean="0">
                <a:latin typeface="Bookman Old Style" panose="02050604050505020204" pitchFamily="18" charset="0"/>
              </a:rPr>
              <a:t>laboratoires de recherche publique:</a:t>
            </a:r>
            <a:endParaRPr lang="fr-FR" sz="2800" b="1" dirty="0">
              <a:latin typeface="Bookman Old Style" panose="02050604050505020204" pitchFamily="18" charset="0"/>
            </a:endParaRPr>
          </a:p>
          <a:p>
            <a:r>
              <a:rPr lang="fr-FR" sz="2800" b="1" dirty="0">
                <a:latin typeface="Bookman Old Style" panose="02050604050505020204" pitchFamily="18" charset="0"/>
              </a:rPr>
              <a:t>Nombre de start-ups</a:t>
            </a:r>
            <a:r>
              <a:rPr lang="fr-FR" sz="2800" dirty="0">
                <a:latin typeface="Bookman Old Style" panose="02050604050505020204" pitchFamily="18" charset="0"/>
              </a:rPr>
              <a:t> : En 2022, la France comptait 590 start-ups spécialisées dans l'IA, contre 502 en 2021</a:t>
            </a:r>
            <a:r>
              <a:rPr lang="fr-FR" sz="2800" dirty="0">
                <a:latin typeface="Bookman Old Style" panose="02050604050505020204" pitchFamily="18" charset="0"/>
                <a:hlinkClick r:id="rId3"/>
              </a:rPr>
              <a:t>1</a:t>
            </a:r>
            <a:r>
              <a:rPr lang="fr-FR" sz="2800" dirty="0">
                <a:latin typeface="Bookman Old Style" panose="02050604050505020204" pitchFamily="18" charset="0"/>
              </a:rPr>
              <a:t>.</a:t>
            </a:r>
          </a:p>
          <a:p>
            <a:r>
              <a:rPr lang="fr-FR" sz="2800" b="1" dirty="0">
                <a:latin typeface="Bookman Old Style" panose="02050604050505020204" pitchFamily="18" charset="0"/>
              </a:rPr>
              <a:t>Financements</a:t>
            </a:r>
            <a:r>
              <a:rPr lang="fr-FR" sz="2800" dirty="0">
                <a:latin typeface="Bookman Old Style" panose="02050604050505020204" pitchFamily="18" charset="0"/>
              </a:rPr>
              <a:t> : Ces start-ups ont levé plus de 3,2 milliards d'euros en 2022, soit six fois plus qu'en 2018</a:t>
            </a:r>
            <a:r>
              <a:rPr lang="fr-FR" sz="2800" dirty="0">
                <a:latin typeface="Bookman Old Style" panose="02050604050505020204" pitchFamily="18" charset="0"/>
                <a:hlinkClick r:id="rId3"/>
              </a:rPr>
              <a:t>1</a:t>
            </a:r>
            <a:r>
              <a:rPr lang="fr-FR" sz="2800" dirty="0">
                <a:latin typeface="Bookman Old Style" panose="02050604050505020204" pitchFamily="18" charset="0"/>
              </a:rPr>
              <a:t>.</a:t>
            </a:r>
          </a:p>
          <a:p>
            <a:r>
              <a:rPr lang="fr-FR" sz="2800" b="1" dirty="0">
                <a:latin typeface="Bookman Old Style" panose="02050604050505020204" pitchFamily="18" charset="0"/>
              </a:rPr>
              <a:t>Licornes</a:t>
            </a:r>
            <a:r>
              <a:rPr lang="fr-FR" sz="2800" dirty="0">
                <a:latin typeface="Bookman Old Style" panose="02050604050505020204" pitchFamily="18" charset="0"/>
              </a:rPr>
              <a:t> : Parmi ces start-ups, 16 sont devenues des licornes, c'est-à-dire des entreprises valorisées à plus d'un milliard de dollars</a:t>
            </a:r>
            <a:r>
              <a:rPr lang="fr-FR" sz="2800" dirty="0">
                <a:latin typeface="Bookman Old Style" panose="02050604050505020204" pitchFamily="18" charset="0"/>
                <a:hlinkClick r:id="rId3"/>
              </a:rPr>
              <a:t>1</a:t>
            </a:r>
            <a:r>
              <a:rPr lang="fr-FR" sz="2800" dirty="0">
                <a:latin typeface="Bookman Old Style" panose="02050604050505020204" pitchFamily="18" charset="0"/>
              </a:rPr>
              <a:t>.</a:t>
            </a:r>
          </a:p>
          <a:p>
            <a:r>
              <a:rPr lang="fr-FR" sz="2800" b="1" dirty="0">
                <a:latin typeface="Bookman Old Style" panose="02050604050505020204" pitchFamily="18" charset="0"/>
              </a:rPr>
              <a:t>Impact sur les entreprises</a:t>
            </a:r>
            <a:r>
              <a:rPr lang="fr-FR" sz="2800" dirty="0">
                <a:latin typeface="Bookman Old Style" panose="02050604050505020204" pitchFamily="18" charset="0"/>
              </a:rPr>
              <a:t> : 35% des entreprises françaises utilisent l'IA, et 63% de celles-ci signalent une augmentation de la productivité</a:t>
            </a:r>
            <a:r>
              <a:rPr lang="fr-FR" sz="2800" dirty="0">
                <a:latin typeface="Bookman Old Style" panose="02050604050505020204" pitchFamily="18" charset="0"/>
                <a:hlinkClick r:id="rId4"/>
              </a:rPr>
              <a:t>2</a:t>
            </a:r>
            <a:r>
              <a:rPr lang="fr-FR" sz="2800" dirty="0">
                <a:latin typeface="Bookman Old Style" panose="02050604050505020204" pitchFamily="18" charset="0"/>
              </a:rPr>
              <a:t>.</a:t>
            </a:r>
          </a:p>
        </p:txBody>
      </p:sp>
      <p:sp>
        <p:nvSpPr>
          <p:cNvPr id="10" name="Espace réservé du numéro de diapositive 9"/>
          <p:cNvSpPr>
            <a:spLocks noGrp="1"/>
          </p:cNvSpPr>
          <p:nvPr>
            <p:ph type="sldNum" idx="3"/>
          </p:nvPr>
        </p:nvSpPr>
        <p:spPr/>
        <p:txBody>
          <a:bodyPr/>
          <a:lstStyle/>
          <a:p>
            <a:fld id="{BEE0B3C5-7559-4DE6-B137-6393289C1942}" type="slidenum">
              <a:rPr lang="fr-FR" smtClean="0"/>
              <a:t>66</a:t>
            </a:fld>
            <a:endParaRPr lang="fr-FR"/>
          </a:p>
        </p:txBody>
      </p:sp>
    </p:spTree>
    <p:extLst>
      <p:ext uri="{BB962C8B-B14F-4D97-AF65-F5344CB8AC3E}">
        <p14:creationId xmlns:p14="http://schemas.microsoft.com/office/powerpoint/2010/main" val="2624287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56776" y="1692495"/>
            <a:ext cx="10631334" cy="3730841"/>
          </a:xfrm>
          <a:solidFill>
            <a:schemeClr val="accent2"/>
          </a:solidFill>
        </p:spPr>
        <p:txBody>
          <a:bodyPr/>
          <a:lstStyle/>
          <a:p>
            <a:pPr algn="ctr"/>
            <a:r>
              <a:rPr lang="fr-FR" dirty="0" smtClean="0">
                <a:solidFill>
                  <a:schemeClr val="bg1"/>
                </a:solidFill>
              </a:rPr>
              <a:t>N’ayons pas peur,</a:t>
            </a:r>
            <a:br>
              <a:rPr lang="fr-FR" dirty="0" smtClean="0">
                <a:solidFill>
                  <a:schemeClr val="bg1"/>
                </a:solidFill>
              </a:rPr>
            </a:br>
            <a:r>
              <a:rPr lang="fr-FR" dirty="0" smtClean="0">
                <a:solidFill>
                  <a:schemeClr val="bg1"/>
                </a:solidFill>
              </a:rPr>
              <a:t>utilisons les outils disponibles en connaissant leurs limites</a:t>
            </a:r>
            <a:endParaRPr lang="fr-FR" dirty="0">
              <a:solidFill>
                <a:schemeClr val="bg1"/>
              </a:solidFill>
            </a:endParaRPr>
          </a:p>
        </p:txBody>
      </p:sp>
      <p:sp>
        <p:nvSpPr>
          <p:cNvPr id="9" name="Espace réservé du numéro de diapositive 8"/>
          <p:cNvSpPr>
            <a:spLocks noGrp="1"/>
          </p:cNvSpPr>
          <p:nvPr>
            <p:ph type="sldNum" idx="3"/>
          </p:nvPr>
        </p:nvSpPr>
        <p:spPr/>
        <p:txBody>
          <a:bodyPr/>
          <a:lstStyle/>
          <a:p>
            <a:fld id="{BEE0B3C5-7559-4DE6-B137-6393289C1942}" type="slidenum">
              <a:rPr lang="fr-FR" smtClean="0"/>
              <a:t>67</a:t>
            </a:fld>
            <a:endParaRPr lang="fr-FR"/>
          </a:p>
        </p:txBody>
      </p:sp>
    </p:spTree>
    <p:extLst>
      <p:ext uri="{BB962C8B-B14F-4D97-AF65-F5344CB8AC3E}">
        <p14:creationId xmlns:p14="http://schemas.microsoft.com/office/powerpoint/2010/main" val="24184687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p:nvPr>
        </p:nvSpPr>
        <p:spPr>
          <a:xfrm>
            <a:off x="1563221" y="3173106"/>
            <a:ext cx="7945138" cy="3684894"/>
          </a:xfrm>
        </p:spPr>
        <p:txBody>
          <a:bodyPr/>
          <a:lstStyle/>
          <a:p>
            <a:pPr marL="0" indent="0">
              <a:buNone/>
            </a:pPr>
            <a:endParaRPr lang="fr-FR" sz="3200" dirty="0">
              <a:latin typeface="Bookman Old Style" panose="02050604050505020204" pitchFamily="18" charset="0"/>
            </a:endParaRPr>
          </a:p>
          <a:p>
            <a:pPr marL="0" indent="0">
              <a:buNone/>
            </a:pPr>
            <a:r>
              <a:rPr lang="fr-FR" sz="3200" dirty="0" smtClean="0">
                <a:latin typeface="Bookman Old Style" panose="02050604050505020204" pitchFamily="18" charset="0"/>
              </a:rPr>
              <a:t>un poème écrit et mis en musique </a:t>
            </a:r>
            <a:br>
              <a:rPr lang="fr-FR" sz="3200" dirty="0" smtClean="0">
                <a:latin typeface="Bookman Old Style" panose="02050604050505020204" pitchFamily="18" charset="0"/>
              </a:rPr>
            </a:br>
            <a:r>
              <a:rPr lang="fr-FR" sz="3200" dirty="0" smtClean="0">
                <a:latin typeface="Bookman Old Style" panose="02050604050505020204" pitchFamily="18" charset="0"/>
              </a:rPr>
              <a:t>par l’IA Sumo sur le thème de </a:t>
            </a:r>
          </a:p>
          <a:p>
            <a:pPr marL="0" indent="0">
              <a:buNone/>
            </a:pPr>
            <a:r>
              <a:rPr lang="fr-FR" sz="3200" dirty="0" smtClean="0">
                <a:latin typeface="Bookman Old Style" panose="02050604050505020204" pitchFamily="18" charset="0"/>
              </a:rPr>
              <a:t/>
            </a:r>
            <a:br>
              <a:rPr lang="fr-FR" sz="3200" dirty="0" smtClean="0">
                <a:latin typeface="Bookman Old Style" panose="02050604050505020204" pitchFamily="18" charset="0"/>
              </a:rPr>
            </a:br>
            <a:r>
              <a:rPr lang="fr-FR" sz="3200" dirty="0" smtClean="0">
                <a:latin typeface="Bookman Old Style" panose="02050604050505020204" pitchFamily="18" charset="0"/>
              </a:rPr>
              <a:t>« Mignonne allons voir » de Ronsard</a:t>
            </a:r>
          </a:p>
          <a:p>
            <a:pPr marL="0" indent="0">
              <a:buNone/>
            </a:pPr>
            <a:r>
              <a:rPr lang="fr-FR" sz="2400" dirty="0">
                <a:latin typeface="Bookman Old Style" panose="02050604050505020204" pitchFamily="18" charset="0"/>
                <a:hlinkClick r:id="rId3"/>
              </a:rPr>
              <a:t>https://</a:t>
            </a:r>
            <a:r>
              <a:rPr lang="fr-FR" sz="2400" dirty="0" smtClean="0">
                <a:latin typeface="Bookman Old Style" panose="02050604050505020204" pitchFamily="18" charset="0"/>
                <a:hlinkClick r:id="rId3"/>
              </a:rPr>
              <a:t>suno.com/song/9b76c8fa-f738-4686-925d-36fa7d88d735</a:t>
            </a:r>
            <a:r>
              <a:rPr lang="fr-FR" sz="2400" dirty="0" smtClean="0">
                <a:latin typeface="Bookman Old Style" panose="02050604050505020204" pitchFamily="18" charset="0"/>
              </a:rPr>
              <a:t> </a:t>
            </a:r>
          </a:p>
        </p:txBody>
      </p:sp>
      <p:sp>
        <p:nvSpPr>
          <p:cNvPr id="4" name="Titre 1"/>
          <p:cNvSpPr txBox="1">
            <a:spLocks/>
          </p:cNvSpPr>
          <p:nvPr/>
        </p:nvSpPr>
        <p:spPr>
          <a:xfrm>
            <a:off x="551793" y="1187998"/>
            <a:ext cx="10631334" cy="2043931"/>
          </a:xfrm>
          <a:prstGeom prst="rect">
            <a:avLst/>
          </a:prstGeom>
          <a:solidFill>
            <a:schemeClr val="accent2"/>
          </a:solid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solidFill>
                  <a:schemeClr val="bg1"/>
                </a:solidFill>
                <a:latin typeface="Bookman Old Style" panose="02050604050505020204" pitchFamily="18" charset="0"/>
              </a:rPr>
              <a:t>Et pour terminer sur une touche romantique </a:t>
            </a:r>
          </a:p>
          <a:p>
            <a:pPr algn="ctr"/>
            <a:endParaRPr lang="fr-FR" dirty="0">
              <a:solidFill>
                <a:schemeClr val="bg1"/>
              </a:solidFill>
            </a:endParaRPr>
          </a:p>
        </p:txBody>
      </p:sp>
      <p:sp>
        <p:nvSpPr>
          <p:cNvPr id="10" name="Espace réservé du numéro de diapositive 9"/>
          <p:cNvSpPr>
            <a:spLocks noGrp="1"/>
          </p:cNvSpPr>
          <p:nvPr>
            <p:ph type="sldNum" idx="3"/>
          </p:nvPr>
        </p:nvSpPr>
        <p:spPr/>
        <p:txBody>
          <a:bodyPr/>
          <a:lstStyle/>
          <a:p>
            <a:fld id="{BEE0B3C5-7559-4DE6-B137-6393289C1942}" type="slidenum">
              <a:rPr lang="fr-FR" smtClean="0"/>
              <a:t>68</a:t>
            </a:fld>
            <a:endParaRPr lang="fr-FR"/>
          </a:p>
        </p:txBody>
      </p:sp>
    </p:spTree>
    <p:extLst>
      <p:ext uri="{BB962C8B-B14F-4D97-AF65-F5344CB8AC3E}">
        <p14:creationId xmlns:p14="http://schemas.microsoft.com/office/powerpoint/2010/main" val="19474728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ZoneTexte 2"/>
          <p:cNvSpPr/>
          <p:nvPr/>
        </p:nvSpPr>
        <p:spPr>
          <a:xfrm>
            <a:off x="748573" y="2728617"/>
            <a:ext cx="9000720" cy="19375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4000" b="1" strike="noStrike" spc="-1" dirty="0">
                <a:solidFill>
                  <a:srgbClr val="94C11E"/>
                </a:solidFill>
                <a:latin typeface="Bookman Old Style"/>
              </a:rPr>
              <a:t>Nous vous remercions</a:t>
            </a:r>
            <a:endParaRPr lang="fr-FR" sz="4000" b="0" strike="noStrike" spc="-1" dirty="0">
              <a:latin typeface="Arial"/>
            </a:endParaRPr>
          </a:p>
          <a:p>
            <a:pPr algn="ctr">
              <a:lnSpc>
                <a:spcPct val="100000"/>
              </a:lnSpc>
            </a:pPr>
            <a:r>
              <a:rPr lang="fr-FR" sz="4000" b="1" strike="noStrike" spc="-1" dirty="0">
                <a:solidFill>
                  <a:srgbClr val="94C11E"/>
                </a:solidFill>
                <a:latin typeface="Bookman Old Style"/>
              </a:rPr>
              <a:t> de votre participation</a:t>
            </a:r>
            <a:endParaRPr lang="fr-FR" sz="4000" b="0" strike="noStrike" spc="-1" dirty="0">
              <a:latin typeface="Arial"/>
            </a:endParaRPr>
          </a:p>
          <a:p>
            <a:pPr algn="ctr">
              <a:lnSpc>
                <a:spcPct val="100000"/>
              </a:lnSpc>
            </a:pPr>
            <a:r>
              <a:rPr lang="fr-FR" sz="4000" b="1" strike="noStrike" spc="-1" dirty="0">
                <a:solidFill>
                  <a:srgbClr val="94C11E"/>
                </a:solidFill>
                <a:latin typeface="Bookman Old Style"/>
              </a:rPr>
              <a:t> </a:t>
            </a:r>
            <a:endParaRPr lang="fr-FR" sz="4000" b="0" strike="noStrike" spc="-1" dirty="0">
              <a:latin typeface="Arial"/>
            </a:endParaRPr>
          </a:p>
        </p:txBody>
      </p:sp>
      <p:sp>
        <p:nvSpPr>
          <p:cNvPr id="56" name="Organigramme : Terminateur 3"/>
          <p:cNvSpPr/>
          <p:nvPr/>
        </p:nvSpPr>
        <p:spPr>
          <a:xfrm>
            <a:off x="937440" y="4530240"/>
            <a:ext cx="8430840" cy="2090160"/>
          </a:xfrm>
          <a:prstGeom prst="flowChartTerminator">
            <a:avLst/>
          </a:prstGeom>
          <a:noFill/>
          <a:ln w="50800" cap="rnd">
            <a:solidFill>
              <a:schemeClr val="accent2">
                <a:lumMod val="90000"/>
                <a:lumOff val="10000"/>
              </a:schemeClr>
            </a:solidFill>
            <a:round/>
          </a:ln>
        </p:spPr>
        <p:style>
          <a:lnRef idx="2">
            <a:schemeClr val="accent1">
              <a:shade val="50000"/>
            </a:schemeClr>
          </a:lnRef>
          <a:fillRef idx="1">
            <a:schemeClr val="accent1"/>
          </a:fillRef>
          <a:effectRef idx="0">
            <a:schemeClr val="accent1"/>
          </a:effectRef>
          <a:fontRef idx="minor"/>
        </p:style>
        <p:txBody>
          <a:bodyPr/>
          <a:lstStyle/>
          <a:p>
            <a:endParaRPr lang="fr-FR"/>
          </a:p>
        </p:txBody>
      </p:sp>
      <p:pic>
        <p:nvPicPr>
          <p:cNvPr id="57" name="Image 4"/>
          <p:cNvPicPr/>
          <p:nvPr/>
        </p:nvPicPr>
        <p:blipFill>
          <a:blip r:embed="rId3"/>
          <a:stretch/>
        </p:blipFill>
        <p:spPr>
          <a:xfrm>
            <a:off x="353880" y="0"/>
            <a:ext cx="4404600" cy="1596240"/>
          </a:xfrm>
          <a:prstGeom prst="rect">
            <a:avLst/>
          </a:prstGeom>
          <a:ln w="0">
            <a:noFill/>
          </a:ln>
        </p:spPr>
      </p:pic>
      <p:sp>
        <p:nvSpPr>
          <p:cNvPr id="58" name="ZoneTexte 5"/>
          <p:cNvSpPr/>
          <p:nvPr/>
        </p:nvSpPr>
        <p:spPr>
          <a:xfrm>
            <a:off x="1442772" y="5251844"/>
            <a:ext cx="7749353" cy="11988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fr-FR" sz="1800" b="1" strike="noStrike" spc="-1" dirty="0">
                <a:solidFill>
                  <a:srgbClr val="1F4A7F"/>
                </a:solidFill>
                <a:latin typeface="Ghostlight Semibold"/>
                <a:ea typeface="Calibri"/>
              </a:rPr>
              <a:t> </a:t>
            </a:r>
            <a:r>
              <a:rPr lang="fr-FR" sz="2800" b="1" u="sng" strike="noStrike" spc="-1" dirty="0">
                <a:solidFill>
                  <a:srgbClr val="1F4A7F"/>
                </a:solidFill>
                <a:uFillTx/>
                <a:latin typeface="Bookman Old Style" panose="02050604050505020204" pitchFamily="18" charset="0"/>
                <a:ea typeface="Calibri"/>
              </a:rPr>
              <a:t>https://www: mouvement-poursuivre.fr</a:t>
            </a:r>
            <a:endParaRPr lang="fr-FR" sz="2800" b="0" strike="noStrike" spc="-1" dirty="0">
              <a:latin typeface="Bookman Old Style" panose="02050604050505020204" pitchFamily="18" charset="0"/>
            </a:endParaRPr>
          </a:p>
          <a:p>
            <a:pPr algn="ctr">
              <a:lnSpc>
                <a:spcPct val="100000"/>
              </a:lnSpc>
            </a:pPr>
            <a:r>
              <a:rPr lang="fr-FR" sz="800" b="1" u="sng" strike="noStrike" spc="-1" dirty="0">
                <a:solidFill>
                  <a:srgbClr val="1F4A7F"/>
                </a:solidFill>
                <a:uFillTx/>
                <a:latin typeface="Ghostlight Semibold"/>
                <a:ea typeface="Calibri"/>
              </a:rPr>
              <a:t>  </a:t>
            </a:r>
            <a:endParaRPr lang="fr-FR" sz="800" b="0" strike="noStrike" spc="-1" dirty="0">
              <a:latin typeface="Arial"/>
            </a:endParaRPr>
          </a:p>
          <a:p>
            <a:pPr>
              <a:lnSpc>
                <a:spcPct val="100000"/>
              </a:lnSpc>
            </a:pPr>
            <a:r>
              <a:rPr lang="fr-FR" sz="1800" b="1" u="sng" strike="noStrike" spc="-1" dirty="0">
                <a:solidFill>
                  <a:srgbClr val="1F4A7F"/>
                </a:solidFill>
                <a:uFillTx/>
                <a:latin typeface="Ghostlight Semibold"/>
                <a:ea typeface="Calibri"/>
              </a:rPr>
              <a:t>                             </a:t>
            </a:r>
            <a:endParaRPr lang="fr-FR" sz="1800" b="0" strike="noStrike" spc="-1" dirty="0">
              <a:latin typeface="Arial"/>
            </a:endParaRPr>
          </a:p>
          <a:p>
            <a:pPr>
              <a:lnSpc>
                <a:spcPct val="100000"/>
              </a:lnSpc>
            </a:pPr>
            <a:r>
              <a:rPr lang="fr-FR" sz="1800" b="1" u="sng" strike="noStrike" spc="-1" dirty="0">
                <a:solidFill>
                  <a:srgbClr val="1F4A7F"/>
                </a:solidFill>
                <a:uFillTx/>
                <a:latin typeface="Ghostlight Semibold"/>
                <a:ea typeface="Calibri"/>
              </a:rPr>
              <a:t> </a:t>
            </a:r>
            <a:endParaRPr lang="fr-FR" sz="1800" b="0" strike="noStrike" spc="-1" dirty="0">
              <a:latin typeface="Arial"/>
            </a:endParaRPr>
          </a:p>
        </p:txBody>
      </p:sp>
      <p:sp>
        <p:nvSpPr>
          <p:cNvPr id="5" name="Espace réservé du numéro de diapositive 4"/>
          <p:cNvSpPr>
            <a:spLocks noGrp="1"/>
          </p:cNvSpPr>
          <p:nvPr>
            <p:ph type="sldNum" idx="3"/>
          </p:nvPr>
        </p:nvSpPr>
        <p:spPr/>
        <p:txBody>
          <a:bodyPr/>
          <a:lstStyle/>
          <a:p>
            <a:fld id="{36F9568E-E2BB-429C-A3A4-46964592AFFA}" type="slidenum">
              <a:rPr lang="fr-FR" smtClean="0"/>
              <a:pPr/>
              <a:t>69</a:t>
            </a:fld>
            <a:endParaRPr lang="fr-F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898525" y="484188"/>
            <a:ext cx="8388350" cy="739775"/>
          </a:xfrm>
          <a:solidFill>
            <a:schemeClr val="bg1"/>
          </a:solidFill>
          <a:ln>
            <a:solidFill>
              <a:schemeClr val="tx1"/>
            </a:solidFill>
            <a:round/>
            <a:headEnd/>
            <a:tailEnd/>
          </a:ln>
        </p:spPr>
        <p:txBody>
          <a:bodyPr lIns="90000" tIns="45000" rIns="90000" bIns="45000" anchor="t"/>
          <a:lstStyle/>
          <a:p>
            <a:pPr algn="ctr"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fr-FR" altLang="fr-FR" sz="4400" smtClean="0">
                <a:solidFill>
                  <a:schemeClr val="tx1"/>
                </a:solidFill>
                <a:latin typeface="Bookman Old Style" panose="02050604050505020204" pitchFamily="18" charset="0"/>
              </a:rPr>
              <a:t>Algorithmes</a:t>
            </a:r>
          </a:p>
        </p:txBody>
      </p:sp>
      <p:sp>
        <p:nvSpPr>
          <p:cNvPr id="15363" name="Rectangle 4"/>
          <p:cNvSpPr>
            <a:spLocks noChangeArrowheads="1"/>
          </p:cNvSpPr>
          <p:nvPr/>
        </p:nvSpPr>
        <p:spPr bwMode="auto">
          <a:xfrm>
            <a:off x="3600450" y="1944688"/>
            <a:ext cx="3600450" cy="1008062"/>
          </a:xfrm>
          <a:prstGeom prst="rect">
            <a:avLst/>
          </a:prstGeom>
          <a:solidFill>
            <a:srgbClr val="004586"/>
          </a:solidFill>
          <a:ln w="9525">
            <a:solidFill>
              <a:srgbClr val="6666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4404" rIns="90000" bIns="45000" anchor="ctr"/>
          <a:lstStyle>
            <a:lvl1pPr>
              <a:lnSpc>
                <a:spcPct val="84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2800">
                <a:solidFill>
                  <a:srgbClr val="000000"/>
                </a:solidFill>
                <a:latin typeface="Arial" panose="020B0604020202020204" pitchFamily="34" charset="0"/>
                <a:cs typeface="DejaVu Sans" panose="020B0603030804020204" pitchFamily="34" charset="0"/>
              </a:defRPr>
            </a:lvl1pPr>
            <a:lvl2pPr>
              <a:lnSpc>
                <a:spcPct val="84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cs typeface="DejaVu Sans" panose="020B0603030804020204" pitchFamily="34" charset="0"/>
              </a:defRPr>
            </a:lvl2pPr>
            <a:lvl3pPr>
              <a:lnSpc>
                <a:spcPct val="84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cs typeface="DejaVu Sans" panose="020B0603030804020204" pitchFamily="34" charset="0"/>
              </a:defRPr>
            </a:lvl3pPr>
            <a:lvl4pPr>
              <a:lnSpc>
                <a:spcPct val="84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cs typeface="DejaVu Sans" panose="020B0603030804020204" pitchFamily="34" charset="0"/>
              </a:defRPr>
            </a:lvl4pPr>
            <a:lvl5pPr>
              <a:lnSpc>
                <a:spcPct val="84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cs typeface="DejaVu Sans" panose="020B0603030804020204" pitchFamily="34" charset="0"/>
              </a:defRPr>
            </a:lvl5pPr>
            <a:lvl6pPr marL="25146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cs typeface="DejaVu Sans" panose="020B0603030804020204" pitchFamily="34" charset="0"/>
              </a:defRPr>
            </a:lvl6pPr>
            <a:lvl7pPr marL="29718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cs typeface="DejaVu Sans" panose="020B0603030804020204" pitchFamily="34" charset="0"/>
              </a:defRPr>
            </a:lvl7pPr>
            <a:lvl8pPr marL="34290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cs typeface="DejaVu Sans" panose="020B0603030804020204" pitchFamily="34" charset="0"/>
              </a:defRPr>
            </a:lvl8pPr>
            <a:lvl9pPr marL="38862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cs typeface="DejaVu Sans" panose="020B0603030804020204" pitchFamily="34" charset="0"/>
              </a:defRPr>
            </a:lvl9pPr>
          </a:lstStyle>
          <a:p>
            <a:pPr algn="ctr" eaLnBrk="1">
              <a:lnSpc>
                <a:spcPct val="93000"/>
              </a:lnSpc>
              <a:spcAft>
                <a:spcPct val="0"/>
              </a:spcAft>
            </a:pPr>
            <a:r>
              <a:rPr lang="fr-FR" altLang="fr-FR" sz="2200" b="1">
                <a:solidFill>
                  <a:srgbClr val="00CC00"/>
                </a:solidFill>
              </a:rPr>
              <a:t>LA DEMANDE</a:t>
            </a:r>
          </a:p>
          <a:p>
            <a:pPr algn="ctr" eaLnBrk="1">
              <a:lnSpc>
                <a:spcPct val="93000"/>
              </a:lnSpc>
              <a:spcAft>
                <a:spcPct val="0"/>
              </a:spcAft>
            </a:pPr>
            <a:endParaRPr lang="fr-FR" altLang="fr-FR" sz="1800"/>
          </a:p>
        </p:txBody>
      </p:sp>
      <p:sp>
        <p:nvSpPr>
          <p:cNvPr id="15364" name="AutoShape 5"/>
          <p:cNvSpPr>
            <a:spLocks noChangeArrowheads="1"/>
          </p:cNvSpPr>
          <p:nvPr/>
        </p:nvSpPr>
        <p:spPr bwMode="auto">
          <a:xfrm>
            <a:off x="3887788" y="3671888"/>
            <a:ext cx="2808287" cy="863600"/>
          </a:xfrm>
          <a:prstGeom prst="hexagon">
            <a:avLst>
              <a:gd name="adj" fmla="val 81296"/>
              <a:gd name="vf" fmla="val 115470"/>
            </a:avLst>
          </a:prstGeom>
          <a:solidFill>
            <a:srgbClr val="004586"/>
          </a:solidFill>
          <a:ln w="9525">
            <a:solidFill>
              <a:srgbClr val="0000CC"/>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4404" rIns="90000" bIns="45000" anchor="ctr"/>
          <a:lstStyle>
            <a:lvl1pPr>
              <a:lnSpc>
                <a:spcPct val="84000"/>
              </a:lnSpc>
              <a:spcAft>
                <a:spcPts val="1425"/>
              </a:spcAft>
              <a:buClr>
                <a:srgbClr val="000000"/>
              </a:buClr>
              <a:buSzPct val="100000"/>
              <a:buFont typeface="Times New Roman" panose="02020603050405020304" pitchFamily="18" charset="0"/>
              <a:tabLst>
                <a:tab pos="723900" algn="l"/>
                <a:tab pos="1447800" algn="l"/>
                <a:tab pos="2171700" algn="l"/>
              </a:tabLst>
              <a:defRPr sz="2800">
                <a:solidFill>
                  <a:srgbClr val="000000"/>
                </a:solidFill>
                <a:latin typeface="Arial" panose="020B0604020202020204" pitchFamily="34" charset="0"/>
                <a:cs typeface="DejaVu Sans" panose="020B0603030804020204" pitchFamily="34" charset="0"/>
              </a:defRPr>
            </a:lvl1pPr>
            <a:lvl2pPr>
              <a:lnSpc>
                <a:spcPct val="84000"/>
              </a:lnSpc>
              <a:spcAft>
                <a:spcPts val="113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2pPr>
            <a:lvl3pPr>
              <a:lnSpc>
                <a:spcPct val="84000"/>
              </a:lnSpc>
              <a:spcAft>
                <a:spcPts val="85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cs typeface="DejaVu Sans" panose="020B0603030804020204" pitchFamily="34" charset="0"/>
              </a:defRPr>
            </a:lvl3pPr>
            <a:lvl4pPr>
              <a:lnSpc>
                <a:spcPct val="84000"/>
              </a:lnSpc>
              <a:spcAft>
                <a:spcPts val="575"/>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cs typeface="DejaVu Sans" panose="020B0603030804020204" pitchFamily="34" charset="0"/>
              </a:defRPr>
            </a:lvl4pPr>
            <a:lvl5pPr>
              <a:lnSpc>
                <a:spcPct val="84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5pPr>
            <a:lvl6pPr marL="25146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6pPr>
            <a:lvl7pPr marL="29718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7pPr>
            <a:lvl8pPr marL="34290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8pPr>
            <a:lvl9pPr marL="38862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cs typeface="DejaVu Sans" panose="020B0603030804020204" pitchFamily="34" charset="0"/>
              </a:defRPr>
            </a:lvl9pPr>
          </a:lstStyle>
          <a:p>
            <a:pPr algn="ctr" eaLnBrk="1">
              <a:lnSpc>
                <a:spcPct val="93000"/>
              </a:lnSpc>
              <a:spcAft>
                <a:spcPct val="0"/>
              </a:spcAft>
            </a:pPr>
            <a:r>
              <a:rPr lang="fr-FR" altLang="fr-FR" sz="2200" b="1">
                <a:solidFill>
                  <a:srgbClr val="00CC00"/>
                </a:solidFill>
              </a:rPr>
              <a:t>LES ETAPES</a:t>
            </a:r>
          </a:p>
        </p:txBody>
      </p:sp>
      <p:sp>
        <p:nvSpPr>
          <p:cNvPr id="15365" name="Rectangle 6"/>
          <p:cNvSpPr>
            <a:spLocks noChangeArrowheads="1"/>
          </p:cNvSpPr>
          <p:nvPr/>
        </p:nvSpPr>
        <p:spPr bwMode="auto">
          <a:xfrm>
            <a:off x="3455988" y="5256213"/>
            <a:ext cx="3600450" cy="1035050"/>
          </a:xfrm>
          <a:prstGeom prst="rect">
            <a:avLst/>
          </a:prstGeom>
          <a:solidFill>
            <a:srgbClr val="004586"/>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4404" rIns="90000" bIns="45000" anchor="ctr"/>
          <a:lstStyle>
            <a:lvl1pPr>
              <a:lnSpc>
                <a:spcPct val="84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2800">
                <a:solidFill>
                  <a:srgbClr val="000000"/>
                </a:solidFill>
                <a:latin typeface="Arial" panose="020B0604020202020204" pitchFamily="34" charset="0"/>
                <a:cs typeface="DejaVu Sans" panose="020B0603030804020204" pitchFamily="34" charset="0"/>
              </a:defRPr>
            </a:lvl1pPr>
            <a:lvl2pPr>
              <a:lnSpc>
                <a:spcPct val="84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cs typeface="DejaVu Sans" panose="020B0603030804020204" pitchFamily="34" charset="0"/>
              </a:defRPr>
            </a:lvl2pPr>
            <a:lvl3pPr>
              <a:lnSpc>
                <a:spcPct val="84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cs typeface="DejaVu Sans" panose="020B0603030804020204" pitchFamily="34" charset="0"/>
              </a:defRPr>
            </a:lvl3pPr>
            <a:lvl4pPr>
              <a:lnSpc>
                <a:spcPct val="84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cs typeface="DejaVu Sans" panose="020B0603030804020204" pitchFamily="34" charset="0"/>
              </a:defRPr>
            </a:lvl4pPr>
            <a:lvl5pPr>
              <a:lnSpc>
                <a:spcPct val="84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cs typeface="DejaVu Sans" panose="020B0603030804020204" pitchFamily="34" charset="0"/>
              </a:defRPr>
            </a:lvl5pPr>
            <a:lvl6pPr marL="25146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cs typeface="DejaVu Sans" panose="020B0603030804020204" pitchFamily="34" charset="0"/>
              </a:defRPr>
            </a:lvl6pPr>
            <a:lvl7pPr marL="29718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cs typeface="DejaVu Sans" panose="020B0603030804020204" pitchFamily="34" charset="0"/>
              </a:defRPr>
            </a:lvl7pPr>
            <a:lvl8pPr marL="34290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cs typeface="DejaVu Sans" panose="020B0603030804020204" pitchFamily="34" charset="0"/>
              </a:defRPr>
            </a:lvl8pPr>
            <a:lvl9pPr marL="38862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cs typeface="DejaVu Sans" panose="020B0603030804020204" pitchFamily="34" charset="0"/>
              </a:defRPr>
            </a:lvl9pPr>
          </a:lstStyle>
          <a:p>
            <a:pPr algn="ctr" eaLnBrk="1">
              <a:lnSpc>
                <a:spcPct val="93000"/>
              </a:lnSpc>
              <a:spcAft>
                <a:spcPct val="0"/>
              </a:spcAft>
            </a:pPr>
            <a:r>
              <a:rPr lang="fr-FR" altLang="fr-FR" sz="2200" b="1">
                <a:solidFill>
                  <a:srgbClr val="00CC00"/>
                </a:solidFill>
              </a:rPr>
              <a:t>RESULTAT</a:t>
            </a:r>
          </a:p>
        </p:txBody>
      </p:sp>
      <p:sp>
        <p:nvSpPr>
          <p:cNvPr id="15366" name="Line 7"/>
          <p:cNvSpPr>
            <a:spLocks noChangeShapeType="1"/>
          </p:cNvSpPr>
          <p:nvPr/>
        </p:nvSpPr>
        <p:spPr bwMode="auto">
          <a:xfrm>
            <a:off x="5327650" y="2735263"/>
            <a:ext cx="1588" cy="8636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367" name="Line 8"/>
          <p:cNvSpPr>
            <a:spLocks noChangeShapeType="1"/>
          </p:cNvSpPr>
          <p:nvPr/>
        </p:nvSpPr>
        <p:spPr bwMode="auto">
          <a:xfrm>
            <a:off x="5327650" y="4464050"/>
            <a:ext cx="1588" cy="79216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 name="Espace réservé du numéro de diapositive 7"/>
          <p:cNvSpPr>
            <a:spLocks noGrp="1"/>
          </p:cNvSpPr>
          <p:nvPr>
            <p:ph type="sldNum" idx="11"/>
          </p:nvPr>
        </p:nvSpPr>
        <p:spPr/>
        <p:txBody>
          <a:bodyPr/>
          <a:lstStyle/>
          <a:p>
            <a:pPr>
              <a:defRPr/>
            </a:pPr>
            <a:fld id="{0B22062A-E80C-4165-801D-C3B6FD440DF7}" type="slidenum">
              <a:rPr lang="fr-FR" altLang="fr-FR" smtClean="0"/>
              <a:pPr>
                <a:defRPr/>
              </a:pPr>
              <a:t>7</a:t>
            </a:fld>
            <a:endParaRPr lang="fr-FR" altLang="fr-FR"/>
          </a:p>
        </p:txBody>
      </p:sp>
    </p:spTree>
    <p:extLst>
      <p:ext uri="{BB962C8B-B14F-4D97-AF65-F5344CB8AC3E}">
        <p14:creationId xmlns:p14="http://schemas.microsoft.com/office/powerpoint/2010/main" val="12593388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0" y="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Sous-titre 2"/>
          <p:cNvSpPr>
            <a:spLocks noGrp="1"/>
          </p:cNvSpPr>
          <p:nvPr>
            <p:ph type="subTitle" idx="1"/>
          </p:nvPr>
        </p:nvSpPr>
        <p:spPr>
          <a:xfrm>
            <a:off x="301751" y="469669"/>
            <a:ext cx="9195539" cy="1779755"/>
          </a:xfrm>
        </p:spPr>
        <p:txBody>
          <a:bodyPr>
            <a:noAutofit/>
          </a:bodyPr>
          <a:lstStyle/>
          <a:p>
            <a:pPr algn="l"/>
            <a:r>
              <a:rPr lang="fr-FR" sz="4400" dirty="0">
                <a:latin typeface="Bookman Old Style" panose="02050604050505020204" pitchFamily="18" charset="0"/>
              </a:rPr>
              <a:t>Questions posées à Copilot sur l’étude de l’enfant prodigue de </a:t>
            </a:r>
            <a:r>
              <a:rPr lang="fr-FR" sz="4400" dirty="0" err="1">
                <a:latin typeface="Bookman Old Style" panose="02050604050505020204" pitchFamily="18" charset="0"/>
              </a:rPr>
              <a:t>Puvis</a:t>
            </a:r>
            <a:r>
              <a:rPr lang="fr-FR" sz="4400" dirty="0">
                <a:latin typeface="Bookman Old Style" panose="02050604050505020204" pitchFamily="18" charset="0"/>
              </a:rPr>
              <a:t> de Chavanne</a:t>
            </a:r>
          </a:p>
        </p:txBody>
      </p:sp>
      <p:sp>
        <p:nvSpPr>
          <p:cNvPr id="4" name="Rectangle 3"/>
          <p:cNvSpPr/>
          <p:nvPr/>
        </p:nvSpPr>
        <p:spPr>
          <a:xfrm>
            <a:off x="265425" y="2357648"/>
            <a:ext cx="9621981" cy="4417620"/>
          </a:xfrm>
          <a:prstGeom prst="rect">
            <a:avLst/>
          </a:prstGeom>
        </p:spPr>
        <p:txBody>
          <a:bodyPr wrap="square">
            <a:spAutoFit/>
          </a:bodyPr>
          <a:lstStyle/>
          <a:p>
            <a:pPr marL="342900" lvl="0" indent="-342900">
              <a:lnSpc>
                <a:spcPct val="107000"/>
              </a:lnSpc>
              <a:spcAft>
                <a:spcPts val="0"/>
              </a:spcAft>
              <a:buFont typeface="Symbol" panose="05050102010706020507" pitchFamily="18" charset="2"/>
              <a:buChar char=""/>
            </a:pPr>
            <a:r>
              <a:rPr lang="fr-FR" sz="2800" dirty="0">
                <a:latin typeface="Bookman Old Style" panose="02050604050505020204" pitchFamily="18" charset="0"/>
                <a:ea typeface="Calibri" panose="020F0502020204030204" pitchFamily="34" charset="0"/>
                <a:cs typeface="Times New Roman" panose="02020603050405020304" pitchFamily="18" charset="0"/>
              </a:rPr>
              <a:t>identifiez et analysez l'image https://...</a:t>
            </a:r>
          </a:p>
          <a:p>
            <a:pPr marL="342900" lvl="0" indent="-342900">
              <a:lnSpc>
                <a:spcPct val="107000"/>
              </a:lnSpc>
              <a:spcAft>
                <a:spcPts val="0"/>
              </a:spcAft>
              <a:buFont typeface="Symbol" panose="05050102010706020507" pitchFamily="18" charset="2"/>
              <a:buChar char=""/>
            </a:pPr>
            <a:r>
              <a:rPr lang="fr-FR" sz="2800" dirty="0">
                <a:latin typeface="Bookman Old Style" panose="02050604050505020204" pitchFamily="18" charset="0"/>
                <a:ea typeface="Calibri" panose="020F0502020204030204" pitchFamily="34" charset="0"/>
                <a:cs typeface="Times New Roman" panose="02020603050405020304" pitchFamily="18" charset="0"/>
              </a:rPr>
              <a:t>pouvez-vous décrire avec </a:t>
            </a:r>
            <a:r>
              <a:rPr lang="fr-FR" sz="2800" dirty="0">
                <a:latin typeface="Bookman Old Style" panose="02050604050505020204" pitchFamily="18" charset="0"/>
                <a:ea typeface="Calibri" panose="020F0502020204030204" pitchFamily="34" charset="0"/>
                <a:cs typeface="Times New Roman" panose="02020603050405020304" pitchFamily="18" charset="0"/>
                <a:hlinkClick r:id="rId3" action="ppaction://hlinksldjump"/>
              </a:rPr>
              <a:t>précision</a:t>
            </a:r>
            <a:r>
              <a:rPr lang="fr-FR" sz="2800" dirty="0">
                <a:latin typeface="Bookman Old Style" panose="02050604050505020204" pitchFamily="18" charset="0"/>
                <a:ea typeface="Calibri" panose="020F0502020204030204" pitchFamily="34" charset="0"/>
                <a:cs typeface="Times New Roman" panose="02020603050405020304" pitchFamily="18" charset="0"/>
              </a:rPr>
              <a:t> le tableau de </a:t>
            </a:r>
            <a:r>
              <a:rPr lang="fr-FR" sz="2800" dirty="0" err="1">
                <a:latin typeface="Bookman Old Style" panose="02050604050505020204" pitchFamily="18" charset="0"/>
                <a:ea typeface="Calibri" panose="020F0502020204030204" pitchFamily="34" charset="0"/>
                <a:cs typeface="Times New Roman" panose="02020603050405020304" pitchFamily="18" charset="0"/>
              </a:rPr>
              <a:t>Puvis</a:t>
            </a:r>
            <a:r>
              <a:rPr lang="fr-FR" sz="2800" dirty="0">
                <a:latin typeface="Bookman Old Style" panose="02050604050505020204" pitchFamily="18" charset="0"/>
                <a:ea typeface="Calibri" panose="020F0502020204030204" pitchFamily="34" charset="0"/>
                <a:cs typeface="Times New Roman" panose="02020603050405020304" pitchFamily="18" charset="0"/>
              </a:rPr>
              <a:t> de Chavanne L'enfant prodigue, </a:t>
            </a:r>
            <a:r>
              <a:rPr lang="fr-FR" sz="2800"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2000 mots</a:t>
            </a:r>
          </a:p>
          <a:p>
            <a:pPr marL="342900" lvl="0" indent="-342900">
              <a:lnSpc>
                <a:spcPct val="107000"/>
              </a:lnSpc>
              <a:spcAft>
                <a:spcPts val="800"/>
              </a:spcAft>
              <a:buFont typeface="Symbol" panose="05050102010706020507" pitchFamily="18" charset="2"/>
              <a:buChar char=""/>
            </a:pPr>
            <a:r>
              <a:rPr lang="fr-FR" sz="2800" dirty="0">
                <a:latin typeface="Bookman Old Style" panose="02050604050505020204" pitchFamily="18" charset="0"/>
                <a:ea typeface="Calibri" panose="020F0502020204030204" pitchFamily="34" charset="0"/>
                <a:cs typeface="Times New Roman" panose="02020603050405020304" pitchFamily="18" charset="0"/>
              </a:rPr>
              <a:t>en quoi diffèrent les deux versions de l'enfant prodigue ?</a:t>
            </a:r>
          </a:p>
          <a:p>
            <a:pPr marL="342900" indent="-342900">
              <a:lnSpc>
                <a:spcPct val="107000"/>
              </a:lnSpc>
              <a:spcAft>
                <a:spcPts val="800"/>
              </a:spcAft>
              <a:buFont typeface="Symbol" panose="05050102010706020507" pitchFamily="18" charset="2"/>
              <a:buChar char=""/>
            </a:pPr>
            <a:r>
              <a:rPr lang="fr-FR" sz="2800" dirty="0">
                <a:latin typeface="Bookman Old Style" panose="02050604050505020204" pitchFamily="18" charset="0"/>
                <a:ea typeface="Calibri" panose="020F0502020204030204" pitchFamily="34" charset="0"/>
                <a:cs typeface="Times New Roman" panose="02020603050405020304" pitchFamily="18" charset="0"/>
              </a:rPr>
              <a:t>s'agit-il d'une étude pour le tableau de Zürich ou pour celui de </a:t>
            </a:r>
            <a:r>
              <a:rPr lang="fr-FR" sz="2800" dirty="0" smtClean="0">
                <a:latin typeface="Bookman Old Style" panose="02050604050505020204" pitchFamily="18" charset="0"/>
                <a:ea typeface="Calibri" panose="020F0502020204030204" pitchFamily="34" charset="0"/>
                <a:cs typeface="Times New Roman" panose="02020603050405020304" pitchFamily="18" charset="0"/>
              </a:rPr>
              <a:t>Washington</a:t>
            </a:r>
          </a:p>
          <a:p>
            <a:pPr>
              <a:lnSpc>
                <a:spcPct val="107000"/>
              </a:lnSpc>
              <a:spcAft>
                <a:spcPts val="800"/>
              </a:spcAft>
            </a:pPr>
            <a:endParaRPr lang="fr-FR" sz="2800" b="1" dirty="0">
              <a:latin typeface="Bookman Old Style" panose="02050604050505020204" pitchFamily="18" charset="0"/>
              <a:ea typeface="Calibri" panose="020F0502020204030204" pitchFamily="34" charset="0"/>
              <a:cs typeface="Times New Roman" panose="02020603050405020304" pitchFamily="18" charset="0"/>
              <a:hlinkClick r:id="rId3" action="ppaction://hlinksldjump"/>
            </a:endParaRPr>
          </a:p>
          <a:p>
            <a:pPr>
              <a:lnSpc>
                <a:spcPct val="107000"/>
              </a:lnSpc>
              <a:spcAft>
                <a:spcPts val="800"/>
              </a:spcAft>
            </a:pPr>
            <a:r>
              <a:rPr lang="fr-FR" sz="2000" b="1" dirty="0" smtClean="0">
                <a:latin typeface="Bookman Old Style" panose="02050604050505020204" pitchFamily="18" charset="0"/>
                <a:ea typeface="Calibri" panose="020F0502020204030204" pitchFamily="34" charset="0"/>
                <a:cs typeface="Times New Roman" panose="02020603050405020304" pitchFamily="18" charset="0"/>
                <a:hlinkClick r:id="rId3" action="ppaction://hlinksldjump"/>
              </a:rPr>
              <a:t>Retour sur la page identification et reconnaissance d’une œuvre d’art</a:t>
            </a:r>
            <a:endParaRPr lang="fr-FR" sz="2000" b="1" dirty="0">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11" name="Espace réservé du numéro de diapositive 10"/>
          <p:cNvSpPr>
            <a:spLocks noGrp="1"/>
          </p:cNvSpPr>
          <p:nvPr>
            <p:ph type="sldNum" sz="quarter" idx="12"/>
          </p:nvPr>
        </p:nvSpPr>
        <p:spPr/>
        <p:txBody>
          <a:bodyPr/>
          <a:lstStyle/>
          <a:p>
            <a:fld id="{1964164E-1C97-451C-AC6F-229DEC3B8ED5}" type="slidenum">
              <a:rPr lang="fr-FR" smtClean="0"/>
              <a:t>70</a:t>
            </a:fld>
            <a:endParaRPr lang="fr-FR"/>
          </a:p>
        </p:txBody>
      </p:sp>
    </p:spTree>
    <p:extLst>
      <p:ext uri="{BB962C8B-B14F-4D97-AF65-F5344CB8AC3E}">
        <p14:creationId xmlns:p14="http://schemas.microsoft.com/office/powerpoint/2010/main" val="26598464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623888" y="484188"/>
            <a:ext cx="8928100" cy="1865312"/>
          </a:xfrm>
          <a:solidFill>
            <a:schemeClr val="bg1"/>
          </a:solidFill>
          <a:ln>
            <a:solidFill>
              <a:schemeClr val="tx1"/>
            </a:solidFill>
            <a:round/>
            <a:headEnd/>
            <a:tailEnd/>
          </a:ln>
        </p:spPr>
        <p:txBody>
          <a:bodyPr lIns="90000" tIns="45000" rIns="90000" bIns="45000" anchor="t"/>
          <a:lstStyle/>
          <a:p>
            <a:pPr algn="ctr" eaLnBrk="1"/>
            <a:r>
              <a:rPr lang="fr-FR" altLang="fr-FR" sz="4400" smtClean="0">
                <a:solidFill>
                  <a:schemeClr val="tx1"/>
                </a:solidFill>
                <a:latin typeface="Bookman Old Style" panose="02050604050505020204" pitchFamily="18" charset="0"/>
              </a:rPr>
              <a:t>Différents types d’IA :</a:t>
            </a:r>
            <a:br>
              <a:rPr lang="fr-FR" altLang="fr-FR" sz="4400" smtClean="0">
                <a:solidFill>
                  <a:schemeClr val="tx1"/>
                </a:solidFill>
                <a:latin typeface="Bookman Old Style" panose="02050604050505020204" pitchFamily="18" charset="0"/>
              </a:rPr>
            </a:br>
            <a:r>
              <a:rPr lang="fr-FR" altLang="fr-FR" sz="4400" smtClean="0">
                <a:solidFill>
                  <a:schemeClr val="tx1"/>
                </a:solidFill>
                <a:latin typeface="Bookman Old Style" panose="02050604050505020204" pitchFamily="18" charset="0"/>
              </a:rPr>
              <a:t>Système Expert, Machine Learning, Deep Learning</a:t>
            </a:r>
            <a:br>
              <a:rPr lang="fr-FR" altLang="fr-FR" sz="4400" smtClean="0">
                <a:solidFill>
                  <a:schemeClr val="tx1"/>
                </a:solidFill>
                <a:latin typeface="Bookman Old Style" panose="02050604050505020204" pitchFamily="18" charset="0"/>
              </a:rPr>
            </a:br>
            <a:endParaRPr lang="fr-FR" altLang="fr-FR" sz="4400" smtClean="0">
              <a:solidFill>
                <a:schemeClr val="tx1"/>
              </a:solidFill>
              <a:latin typeface="Bookman Old Style" panose="02050604050505020204" pitchFamily="18" charset="0"/>
            </a:endParaRPr>
          </a:p>
        </p:txBody>
      </p:sp>
      <p:sp>
        <p:nvSpPr>
          <p:cNvPr id="17411" name="AutoShape 6"/>
          <p:cNvSpPr>
            <a:spLocks noChangeArrowheads="1"/>
          </p:cNvSpPr>
          <p:nvPr/>
        </p:nvSpPr>
        <p:spPr bwMode="auto">
          <a:xfrm>
            <a:off x="7272338" y="3384550"/>
            <a:ext cx="287337" cy="1588"/>
          </a:xfrm>
          <a:prstGeom prst="upDownArrow">
            <a:avLst>
              <a:gd name="adj1" fmla="val 50000"/>
              <a:gd name="adj2" fmla="val 19907"/>
            </a:avLst>
          </a:prstGeom>
          <a:solidFill>
            <a:srgbClr val="0066CC"/>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7412" name="Rectangle 2"/>
          <p:cNvSpPr>
            <a:spLocks noGrp="1" noChangeArrowheads="1"/>
          </p:cNvSpPr>
          <p:nvPr>
            <p:ph type="title" idx="4294967295"/>
          </p:nvPr>
        </p:nvSpPr>
        <p:spPr>
          <a:xfrm>
            <a:off x="695325" y="3068638"/>
            <a:ext cx="7416800" cy="504825"/>
          </a:xfrm>
          <a:solidFill>
            <a:schemeClr val="bg1"/>
          </a:solidFill>
        </p:spPr>
        <p:txBody>
          <a:bodyPr lIns="90000" tIns="45000" rIns="90000" bIns="45000" anchor="t"/>
          <a:lstStyle/>
          <a:p>
            <a:pPr eaLnBrk="1"/>
            <a:r>
              <a:rPr lang="fr-FR" altLang="fr-FR" sz="2800" b="1" smtClean="0">
                <a:solidFill>
                  <a:schemeClr val="tx1"/>
                </a:solidFill>
                <a:latin typeface="Bookman Old Style" panose="02050604050505020204" pitchFamily="18" charset="0"/>
              </a:rPr>
              <a:t>Systèmes expert</a:t>
            </a:r>
            <a:r>
              <a:rPr lang="fr-FR" altLang="fr-FR" sz="2800" smtClean="0">
                <a:solidFill>
                  <a:schemeClr val="tx1"/>
                </a:solidFill>
                <a:latin typeface="Bookman Old Style" panose="02050604050505020204" pitchFamily="18" charset="0"/>
              </a:rPr>
              <a:t/>
            </a:r>
            <a:br>
              <a:rPr lang="fr-FR" altLang="fr-FR" sz="2800" smtClean="0">
                <a:solidFill>
                  <a:schemeClr val="tx1"/>
                </a:solidFill>
                <a:latin typeface="Bookman Old Style" panose="02050604050505020204" pitchFamily="18" charset="0"/>
              </a:rPr>
            </a:br>
            <a:r>
              <a:rPr lang="fr-FR" altLang="fr-FR" sz="2800" smtClean="0">
                <a:solidFill>
                  <a:schemeClr val="tx1"/>
                </a:solidFill>
                <a:latin typeface="Bookman Old Style" panose="02050604050505020204" pitchFamily="18" charset="0"/>
              </a:rPr>
              <a:t/>
            </a:r>
            <a:br>
              <a:rPr lang="fr-FR" altLang="fr-FR" sz="2800" smtClean="0">
                <a:solidFill>
                  <a:schemeClr val="tx1"/>
                </a:solidFill>
                <a:latin typeface="Bookman Old Style" panose="02050604050505020204" pitchFamily="18" charset="0"/>
              </a:rPr>
            </a:br>
            <a:r>
              <a:rPr lang="fr-FR" altLang="fr-FR" sz="2800" smtClean="0">
                <a:solidFill>
                  <a:schemeClr val="tx1"/>
                </a:solidFill>
                <a:latin typeface="Bookman Old Style" panose="02050604050505020204" pitchFamily="18" charset="0"/>
              </a:rPr>
              <a:t/>
            </a:r>
            <a:br>
              <a:rPr lang="fr-FR" altLang="fr-FR" sz="2800" smtClean="0">
                <a:solidFill>
                  <a:schemeClr val="tx1"/>
                </a:solidFill>
                <a:latin typeface="Bookman Old Style" panose="02050604050505020204" pitchFamily="18" charset="0"/>
              </a:rPr>
            </a:br>
            <a:r>
              <a:rPr lang="fr-FR" altLang="fr-FR" sz="2800" smtClean="0">
                <a:solidFill>
                  <a:schemeClr val="tx1"/>
                </a:solidFill>
                <a:latin typeface="Bookman Old Style" panose="02050604050505020204" pitchFamily="18" charset="0"/>
              </a:rPr>
              <a:t/>
            </a:r>
            <a:br>
              <a:rPr lang="fr-FR" altLang="fr-FR" sz="2800" smtClean="0">
                <a:solidFill>
                  <a:schemeClr val="tx1"/>
                </a:solidFill>
                <a:latin typeface="Bookman Old Style" panose="02050604050505020204" pitchFamily="18" charset="0"/>
              </a:rPr>
            </a:br>
            <a:r>
              <a:rPr lang="fr-FR" altLang="fr-FR" sz="2800" smtClean="0">
                <a:solidFill>
                  <a:schemeClr val="tx1"/>
                </a:solidFill>
                <a:latin typeface="Bookman Old Style" panose="02050604050505020204" pitchFamily="18" charset="0"/>
              </a:rPr>
              <a:t/>
            </a:r>
            <a:br>
              <a:rPr lang="fr-FR" altLang="fr-FR" sz="2800" smtClean="0">
                <a:solidFill>
                  <a:schemeClr val="tx1"/>
                </a:solidFill>
                <a:latin typeface="Bookman Old Style" panose="02050604050505020204" pitchFamily="18" charset="0"/>
              </a:rPr>
            </a:br>
            <a:r>
              <a:rPr lang="fr-FR" altLang="fr-FR" sz="2800" smtClean="0">
                <a:solidFill>
                  <a:schemeClr val="tx1"/>
                </a:solidFill>
                <a:latin typeface="Bookman Old Style" panose="02050604050505020204" pitchFamily="18" charset="0"/>
              </a:rPr>
              <a:t/>
            </a:r>
            <a:br>
              <a:rPr lang="fr-FR" altLang="fr-FR" sz="2800" smtClean="0">
                <a:solidFill>
                  <a:schemeClr val="tx1"/>
                </a:solidFill>
                <a:latin typeface="Bookman Old Style" panose="02050604050505020204" pitchFamily="18" charset="0"/>
              </a:rPr>
            </a:br>
            <a:r>
              <a:rPr lang="fr-FR" altLang="fr-FR" sz="2800" smtClean="0">
                <a:solidFill>
                  <a:schemeClr val="tx1"/>
                </a:solidFill>
                <a:latin typeface="Bookman Old Style" panose="02050604050505020204" pitchFamily="18" charset="0"/>
              </a:rPr>
              <a:t/>
            </a:r>
            <a:br>
              <a:rPr lang="fr-FR" altLang="fr-FR" sz="2800" smtClean="0">
                <a:solidFill>
                  <a:schemeClr val="tx1"/>
                </a:solidFill>
                <a:latin typeface="Bookman Old Style" panose="02050604050505020204" pitchFamily="18" charset="0"/>
              </a:rPr>
            </a:br>
            <a:r>
              <a:rPr lang="fr-FR" altLang="fr-FR" sz="2800" smtClean="0">
                <a:solidFill>
                  <a:schemeClr val="tx1"/>
                </a:solidFill>
                <a:latin typeface="Bookman Old Style" panose="02050604050505020204" pitchFamily="18" charset="0"/>
              </a:rPr>
              <a:t/>
            </a:r>
            <a:br>
              <a:rPr lang="fr-FR" altLang="fr-FR" sz="2800" smtClean="0">
                <a:solidFill>
                  <a:schemeClr val="tx1"/>
                </a:solidFill>
                <a:latin typeface="Bookman Old Style" panose="02050604050505020204" pitchFamily="18" charset="0"/>
              </a:rPr>
            </a:br>
            <a:r>
              <a:rPr lang="fr-FR" altLang="fr-FR" sz="2800" smtClean="0">
                <a:solidFill>
                  <a:schemeClr val="tx1"/>
                </a:solidFill>
                <a:latin typeface="Bookman Old Style" panose="02050604050505020204" pitchFamily="18" charset="0"/>
              </a:rPr>
              <a:t/>
            </a:r>
            <a:br>
              <a:rPr lang="fr-FR" altLang="fr-FR" sz="2800" smtClean="0">
                <a:solidFill>
                  <a:schemeClr val="tx1"/>
                </a:solidFill>
                <a:latin typeface="Bookman Old Style" panose="02050604050505020204" pitchFamily="18" charset="0"/>
              </a:rPr>
            </a:br>
            <a:r>
              <a:rPr lang="fr-FR" altLang="fr-FR" sz="2800" smtClean="0">
                <a:solidFill>
                  <a:schemeClr val="tx1"/>
                </a:solidFill>
                <a:latin typeface="Bookman Old Style" panose="02050604050505020204" pitchFamily="18" charset="0"/>
              </a:rPr>
              <a:t/>
            </a:r>
            <a:br>
              <a:rPr lang="fr-FR" altLang="fr-FR" sz="2800" smtClean="0">
                <a:solidFill>
                  <a:schemeClr val="tx1"/>
                </a:solidFill>
                <a:latin typeface="Bookman Old Style" panose="02050604050505020204" pitchFamily="18" charset="0"/>
              </a:rPr>
            </a:br>
            <a:endParaRPr lang="fr-FR" altLang="fr-FR" sz="2800" smtClean="0">
              <a:solidFill>
                <a:schemeClr val="tx1"/>
              </a:solidFill>
              <a:latin typeface="Bookman Old Style" panose="02050604050505020204" pitchFamily="18" charset="0"/>
            </a:endParaRPr>
          </a:p>
        </p:txBody>
      </p:sp>
      <p:pic>
        <p:nvPicPr>
          <p:cNvPr id="1741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888" y="3789363"/>
            <a:ext cx="8974137"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numéro de diapositive 7"/>
          <p:cNvSpPr>
            <a:spLocks noGrp="1"/>
          </p:cNvSpPr>
          <p:nvPr>
            <p:ph type="sldNum" idx="11"/>
          </p:nvPr>
        </p:nvSpPr>
        <p:spPr/>
        <p:txBody>
          <a:bodyPr/>
          <a:lstStyle/>
          <a:p>
            <a:pPr>
              <a:defRPr/>
            </a:pPr>
            <a:fld id="{0B22062A-E80C-4165-801D-C3B6FD440DF7}" type="slidenum">
              <a:rPr lang="fr-FR" altLang="fr-FR" smtClean="0"/>
              <a:pPr>
                <a:defRPr/>
              </a:pPr>
              <a:t>8</a:t>
            </a:fld>
            <a:endParaRPr lang="fr-FR" altLang="fr-FR"/>
          </a:p>
        </p:txBody>
      </p:sp>
    </p:spTree>
    <p:extLst>
      <p:ext uri="{BB962C8B-B14F-4D97-AF65-F5344CB8AC3E}">
        <p14:creationId xmlns:p14="http://schemas.microsoft.com/office/powerpoint/2010/main" val="8015849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676275" y="1828800"/>
            <a:ext cx="9197975" cy="446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9459" name="Oval 3"/>
          <p:cNvSpPr>
            <a:spLocks noChangeArrowheads="1"/>
          </p:cNvSpPr>
          <p:nvPr/>
        </p:nvSpPr>
        <p:spPr bwMode="auto">
          <a:xfrm>
            <a:off x="3000375" y="3068638"/>
            <a:ext cx="4608513" cy="3455987"/>
          </a:xfrm>
          <a:prstGeom prst="ellipse">
            <a:avLst/>
          </a:prstGeom>
          <a:blipFill dpi="0" rotWithShape="0">
            <a:blip r:embed="rId3"/>
            <a:srcRect/>
            <a:tile tx="0" ty="0" sx="100000" sy="100000" flip="none" algn="tl"/>
          </a:blip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nchor="ctr"/>
          <a:lstStyle>
            <a:lvl1pPr>
              <a:lnSpc>
                <a:spcPct val="84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800">
                <a:solidFill>
                  <a:srgbClr val="000000"/>
                </a:solidFill>
                <a:latin typeface="Arial" panose="020B0604020202020204" pitchFamily="34" charset="0"/>
                <a:cs typeface="DejaVu Sans" panose="020B0603030804020204" pitchFamily="34" charset="0"/>
              </a:defRPr>
            </a:lvl1pPr>
            <a:lvl2pPr>
              <a:lnSpc>
                <a:spcPct val="84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cs typeface="DejaVu Sans" panose="020B0603030804020204" pitchFamily="34" charset="0"/>
              </a:defRPr>
            </a:lvl2pPr>
            <a:lvl3pPr>
              <a:lnSpc>
                <a:spcPct val="84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DejaVu Sans" panose="020B0603030804020204" pitchFamily="34" charset="0"/>
              </a:defRPr>
            </a:lvl3pPr>
            <a:lvl4pPr>
              <a:lnSpc>
                <a:spcPct val="84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cs typeface="DejaVu Sans" panose="020B0603030804020204" pitchFamily="34" charset="0"/>
              </a:defRPr>
            </a:lvl4pPr>
            <a:lvl5pPr>
              <a:lnSpc>
                <a:spcPct val="84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cs typeface="DejaVu Sans" panose="020B0603030804020204" pitchFamily="34" charset="0"/>
              </a:defRPr>
            </a:lvl5pPr>
            <a:lvl6pPr marL="25146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cs typeface="DejaVu Sans" panose="020B0603030804020204" pitchFamily="34" charset="0"/>
              </a:defRPr>
            </a:lvl6pPr>
            <a:lvl7pPr marL="29718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cs typeface="DejaVu Sans" panose="020B0603030804020204" pitchFamily="34" charset="0"/>
              </a:defRPr>
            </a:lvl7pPr>
            <a:lvl8pPr marL="34290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cs typeface="DejaVu Sans" panose="020B0603030804020204" pitchFamily="34" charset="0"/>
              </a:defRPr>
            </a:lvl8pPr>
            <a:lvl9pPr marL="38862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Arial" panose="020B0604020202020204" pitchFamily="34" charset="0"/>
                <a:cs typeface="DejaVu Sans" panose="020B0603030804020204" pitchFamily="34" charset="0"/>
              </a:defRPr>
            </a:lvl9pPr>
          </a:lstStyle>
          <a:p>
            <a:pPr algn="ctr" eaLnBrk="1">
              <a:lnSpc>
                <a:spcPct val="93000"/>
              </a:lnSpc>
              <a:spcAft>
                <a:spcPct val="0"/>
              </a:spcAft>
            </a:pPr>
            <a:r>
              <a:rPr lang="fr-FR" altLang="fr-FR" sz="1800" b="1">
                <a:solidFill>
                  <a:srgbClr val="0000FF"/>
                </a:solidFill>
              </a:rPr>
              <a:t>RESEAU DE NEURONES ARTIFICIELS</a:t>
            </a:r>
          </a:p>
        </p:txBody>
      </p:sp>
      <p:sp>
        <p:nvSpPr>
          <p:cNvPr id="3" name="ZoneTexte 2"/>
          <p:cNvSpPr txBox="1"/>
          <p:nvPr/>
        </p:nvSpPr>
        <p:spPr>
          <a:xfrm>
            <a:off x="1992313" y="908050"/>
            <a:ext cx="6696075" cy="1816100"/>
          </a:xfrm>
          <a:prstGeom prst="rect">
            <a:avLst/>
          </a:prstGeom>
          <a:noFill/>
        </p:spPr>
        <p:txBody>
          <a:bodyPr>
            <a:spAutoFit/>
          </a:bodyPr>
          <a:lstStyle/>
          <a:p>
            <a:pPr>
              <a:defRPr/>
            </a:pPr>
            <a:r>
              <a:rPr lang="fr-FR" sz="2800" dirty="0">
                <a:latin typeface="Bookman Old Style" panose="02050604050505020204" pitchFamily="18" charset="0"/>
              </a:rPr>
              <a:t>Les système d’apprentissage automatique et d’apprentissage profond utilisent tous deux des </a:t>
            </a:r>
            <a:r>
              <a:rPr lang="fr-FR" sz="2800" b="1" dirty="0">
                <a:solidFill>
                  <a:schemeClr val="accent2">
                    <a:lumMod val="50000"/>
                  </a:schemeClr>
                </a:solidFill>
                <a:latin typeface="Bookman Old Style" panose="02050604050505020204" pitchFamily="18" charset="0"/>
              </a:rPr>
              <a:t>réseaux de neurones artificiels</a:t>
            </a:r>
            <a:r>
              <a:rPr lang="fr-FR" sz="2800" dirty="0">
                <a:latin typeface="Bookman Old Style" panose="02050604050505020204" pitchFamily="18" charset="0"/>
              </a:rPr>
              <a:t>.</a:t>
            </a:r>
          </a:p>
        </p:txBody>
      </p:sp>
      <p:sp>
        <p:nvSpPr>
          <p:cNvPr id="9" name="Espace réservé du numéro de diapositive 8"/>
          <p:cNvSpPr>
            <a:spLocks noGrp="1"/>
          </p:cNvSpPr>
          <p:nvPr>
            <p:ph type="sldNum" idx="11"/>
          </p:nvPr>
        </p:nvSpPr>
        <p:spPr/>
        <p:txBody>
          <a:bodyPr/>
          <a:lstStyle/>
          <a:p>
            <a:pPr>
              <a:defRPr/>
            </a:pPr>
            <a:fld id="{0B22062A-E80C-4165-801D-C3B6FD440DF7}" type="slidenum">
              <a:rPr lang="fr-FR" altLang="fr-FR" smtClean="0"/>
              <a:pPr>
                <a:defRPr/>
              </a:pPr>
              <a:t>9</a:t>
            </a:fld>
            <a:endParaRPr lang="fr-FR" altLang="fr-FR"/>
          </a:p>
        </p:txBody>
      </p:sp>
    </p:spTree>
    <p:extLst>
      <p:ext uri="{BB962C8B-B14F-4D97-AF65-F5344CB8AC3E}">
        <p14:creationId xmlns:p14="http://schemas.microsoft.com/office/powerpoint/2010/main" val="13004130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te">
  <a:themeElements>
    <a:clrScheme name="Personnalisé 17">
      <a:dk1>
        <a:srgbClr val="000000"/>
      </a:dk1>
      <a:lt1>
        <a:srgbClr val="FFFFFF"/>
      </a:lt1>
      <a:dk2>
        <a:srgbClr val="2C3C43"/>
      </a:dk2>
      <a:lt2>
        <a:srgbClr val="EBEBEB"/>
      </a:lt2>
      <a:accent1>
        <a:srgbClr val="90C226"/>
      </a:accent1>
      <a:accent2>
        <a:srgbClr val="002060"/>
      </a:accent2>
      <a:accent3>
        <a:srgbClr val="EB5003"/>
      </a:accent3>
      <a:accent4>
        <a:srgbClr val="E76618"/>
      </a:accent4>
      <a:accent5>
        <a:srgbClr val="C42F1A"/>
      </a:accent5>
      <a:accent6>
        <a:srgbClr val="918655"/>
      </a:accent6>
      <a:hlink>
        <a:srgbClr val="99CA3C"/>
      </a:hlink>
      <a:folHlink>
        <a:srgbClr val="B9D18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11075</TotalTime>
  <Words>7527</Words>
  <Application>Microsoft Office PowerPoint</Application>
  <PresentationFormat>Grand écran</PresentationFormat>
  <Paragraphs>796</Paragraphs>
  <Slides>70</Slides>
  <Notes>70</Notes>
  <HiddenSlides>1</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70</vt:i4>
      </vt:variant>
    </vt:vector>
  </HeadingPairs>
  <TitlesOfParts>
    <vt:vector size="81" baseType="lpstr">
      <vt:lpstr>Microsoft YaHei</vt:lpstr>
      <vt:lpstr>Arial</vt:lpstr>
      <vt:lpstr>Bookman Old Style</vt:lpstr>
      <vt:lpstr>Calibri</vt:lpstr>
      <vt:lpstr>DejaVu Sans</vt:lpstr>
      <vt:lpstr>Ghostlight Semibold</vt:lpstr>
      <vt:lpstr>Symbol</vt:lpstr>
      <vt:lpstr>Times New Roman</vt:lpstr>
      <vt:lpstr>Trebuchet MS</vt:lpstr>
      <vt:lpstr>Wingdings</vt:lpstr>
      <vt:lpstr>Facette</vt:lpstr>
      <vt:lpstr>Présentation PowerPoint</vt:lpstr>
      <vt:lpstr>Présentation PowerPoint</vt:lpstr>
      <vt:lpstr>Introduction sur l’Intelligence artificielle</vt:lpstr>
      <vt:lpstr>L’Intelligence artificielle ?</vt:lpstr>
      <vt:lpstr>Les mots de l’IA</vt:lpstr>
      <vt:lpstr>Big Data</vt:lpstr>
      <vt:lpstr>Algorithmes</vt:lpstr>
      <vt:lpstr>Différents types d’IA : Système Expert, Machine Learning, Deep Learning </vt:lpstr>
      <vt:lpstr>Présentation PowerPoint</vt:lpstr>
      <vt:lpstr>Présentation PowerPoint</vt:lpstr>
      <vt:lpstr>Chatbot</vt:lpstr>
      <vt:lpstr>ChatGPT, Gemini, Copilot …</vt:lpstr>
      <vt:lpstr>Pour quoi faire ?</vt:lpstr>
      <vt:lpstr>Utilisation des moteurs de recherche  ou des agents conversationnels (chatbot) ? </vt:lpstr>
      <vt:lpstr>Utilisation des moteurs de recherche  ou des agents conversationnels (chatbot) ? Moteurs de recherche – usage répandu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Utilisation des moteurs de recherche  ou des agents conversationnels (chatbot) ? Agent conversationnel – Modèle de langage pré entraînés</vt:lpstr>
      <vt:lpstr>Présentation PowerPoint</vt:lpstr>
      <vt:lpstr>Présentation PowerPoint</vt:lpstr>
      <vt:lpstr>Présentation PowerPoint</vt:lpstr>
      <vt:lpstr>Utilisation des moteurs de recherche  ou des agents conversationnels (chatbot) ? 3. Lequel choisir ?</vt:lpstr>
      <vt:lpstr>Nous passons à une partie plus pratique, N’hésitez pas à intervenir,  à réagir,  à demander une expérimentation    </vt:lpstr>
      <vt:lpstr>  IA génératives : ChatGPT, Gemini, Copilot et les textes</vt:lpstr>
      <vt:lpstr>Présentation PowerPoint</vt:lpstr>
      <vt:lpstr>Reformulation d’un texte par Gemini</vt:lpstr>
      <vt:lpstr>Présentation PowerPoint</vt:lpstr>
      <vt:lpstr>Présentation PowerPoint</vt:lpstr>
      <vt:lpstr>Présentation PowerPoint</vt:lpstr>
      <vt:lpstr>Résumé de texte par ChatGPT</vt:lpstr>
      <vt:lpstr>Traduction d’un texte</vt:lpstr>
      <vt:lpstr>Analyse d’un texte</vt:lpstr>
      <vt:lpstr>Présentation PowerPoint</vt:lpstr>
      <vt:lpstr>… Les graines du figuier sauvage </vt:lpstr>
      <vt:lpstr>Gemini et les IA ne ressentent pas d’émotion, mais ,,,</vt:lpstr>
      <vt:lpstr>Présentation PowerPoint</vt:lpstr>
      <vt:lpstr>Présentation PowerPoint</vt:lpstr>
      <vt:lpstr>Présentation PowerPoint</vt:lpstr>
      <vt:lpstr>Les faces sombres de la création de texte par IA</vt:lpstr>
      <vt:lpstr>Un texte est-il original ou créé par une IA ?</vt:lpstr>
      <vt:lpstr>Un texte est-il un plagiat ?</vt:lpstr>
      <vt:lpstr>Points forts respectifs des différentes IA pour les traitement de textes</vt:lpstr>
      <vt:lpstr>   Poser des questions  et faire des recherches</vt:lpstr>
      <vt:lpstr>Présentation PowerPoint</vt:lpstr>
      <vt:lpstr>Un exemple de recherche littéraire</vt:lpstr>
      <vt:lpstr>Vos questions à telle ou telle IA,  à vous de jouer  Nous les posons pour vous</vt:lpstr>
      <vt:lpstr>Présentation PowerPoint</vt:lpstr>
      <vt:lpstr>Présentation PowerPoint</vt:lpstr>
      <vt:lpstr>Comparaison des IA génératives</vt:lpstr>
      <vt:lpstr>Ne pas oublier les autres IA  de gestion de textes</vt:lpstr>
      <vt:lpstr>  Et les images ?</vt:lpstr>
      <vt:lpstr>Création d’images</vt:lpstr>
      <vt:lpstr>Styule impressioniste</vt:lpstr>
      <vt:lpstr>Quelles IA pour créer des images</vt:lpstr>
      <vt:lpstr>Reconnaissance de photos  ou d’images</vt:lpstr>
      <vt:lpstr>Présentation PowerPoint</vt:lpstr>
      <vt:lpstr> Identification et analyse d’œuvres d’art</vt:lpstr>
      <vt:lpstr>Présentation PowerPoint</vt:lpstr>
      <vt:lpstr>Présentation PowerPoint</vt:lpstr>
      <vt:lpstr> Traduction automatique</vt:lpstr>
      <vt:lpstr>  L’IA en France</vt:lpstr>
      <vt:lpstr>N’ayons pas peur, utilisons les outils disponibles en connaissant leurs limites</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Clo</dc:creator>
  <dc:description/>
  <cp:lastModifiedBy>HP</cp:lastModifiedBy>
  <cp:revision>212</cp:revision>
  <cp:lastPrinted>2024-09-24T09:34:06Z</cp:lastPrinted>
  <dcterms:created xsi:type="dcterms:W3CDTF">2022-10-30T23:08:47Z</dcterms:created>
  <dcterms:modified xsi:type="dcterms:W3CDTF">2024-10-11T15:59:06Z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Grand écran</vt:lpwstr>
  </property>
  <property fmtid="{D5CDD505-2E9C-101B-9397-08002B2CF9AE}" pid="3" name="Slides">
    <vt:i4>3</vt:i4>
  </property>
</Properties>
</file>